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9" r:id="rId3"/>
    <p:sldId id="485" r:id="rId5"/>
    <p:sldId id="520" r:id="rId6"/>
    <p:sldId id="519" r:id="rId7"/>
    <p:sldId id="507" r:id="rId8"/>
    <p:sldId id="525" r:id="rId9"/>
    <p:sldId id="493" r:id="rId10"/>
    <p:sldId id="528" r:id="rId11"/>
    <p:sldId id="521" r:id="rId12"/>
    <p:sldId id="527" r:id="rId13"/>
    <p:sldId id="531" r:id="rId14"/>
    <p:sldId id="532" r:id="rId15"/>
    <p:sldId id="535" r:id="rId16"/>
    <p:sldId id="536" r:id="rId17"/>
    <p:sldId id="530" r:id="rId18"/>
    <p:sldId id="486" r:id="rId19"/>
    <p:sldId id="496" r:id="rId20"/>
    <p:sldId id="497" r:id="rId21"/>
    <p:sldId id="502" r:id="rId22"/>
    <p:sldId id="509" r:id="rId23"/>
    <p:sldId id="514" r:id="rId24"/>
    <p:sldId id="524" r:id="rId25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B2C03"/>
    <a:srgbClr val="0087CD"/>
    <a:srgbClr val="C68F06"/>
    <a:srgbClr val="EBAC07"/>
    <a:srgbClr val="008487"/>
    <a:srgbClr val="163C46"/>
    <a:srgbClr val="008F92"/>
    <a:srgbClr val="00487E"/>
    <a:srgbClr val="F83003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>
      <p:cViewPr varScale="1">
        <p:scale>
          <a:sx n="125" d="100"/>
          <a:sy n="125" d="100"/>
        </p:scale>
        <p:origin x="1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D4A97-B3A9-4347-872E-EDB9A7358FD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5" name="Rectangle 9"/>
          <p:cNvSpPr/>
          <p:nvPr userDrawn="1"/>
        </p:nvSpPr>
        <p:spPr>
          <a:xfrm>
            <a:off x="8501063" y="241300"/>
            <a:ext cx="365125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>
              <a:defRPr/>
            </a:pPr>
            <a:endParaRPr lang="en-US" b="0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238" y="315913"/>
            <a:ext cx="366712" cy="19685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20113" y="204788"/>
            <a:ext cx="336550" cy="350837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A50E80-BB43-4DAD-9491-F4B71ADE49D0}" type="slidenum">
              <a:rPr lang="en-US" sz="1000" b="0" smtClean="0"/>
            </a:fld>
            <a:endParaRPr lang="en-US" sz="1000" b="0" dirty="0"/>
          </a:p>
        </p:txBody>
      </p:sp>
      <p:pic>
        <p:nvPicPr>
          <p:cNvPr id="8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219075"/>
            <a:ext cx="609600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10" name="文本框 37"/>
          <p:cNvSpPr txBox="1"/>
          <p:nvPr userDrawn="1"/>
        </p:nvSpPr>
        <p:spPr>
          <a:xfrm>
            <a:off x="1116410" y="269578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38"/>
          <p:cNvSpPr txBox="1"/>
          <p:nvPr userDrawn="1"/>
        </p:nvSpPr>
        <p:spPr>
          <a:xfrm>
            <a:off x="1116410" y="562310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omb dir="vert"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587397" y="2106149"/>
            <a:ext cx="3430345" cy="4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algn="ctr">
              <a:buNone/>
            </a:pPr>
            <a:r>
              <a:rPr lang="zh-CN" altLang="en-US" cap="all" dirty="0">
                <a:cs typeface="Arial" panose="020B0604020202020204" pitchFamily="34" charset="0"/>
              </a:rPr>
              <a:t>学生操作手册</a:t>
            </a:r>
            <a:endParaRPr lang="zh-CN" altLang="en-US" cap="all" dirty="0">
              <a:cs typeface="Arial" panose="020B0604020202020204" pitchFamily="34" charset="0"/>
            </a:endParaRPr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2722163" y="1309327"/>
            <a:ext cx="3722044" cy="6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23" tIns="32511" rIns="65023" bIns="3251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40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智慧树课程导学</a:t>
            </a:r>
            <a:endParaRPr lang="zh-CN" altLang="en-US" sz="40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 bwMode="auto">
          <a:xfrm>
            <a:off x="4279846" y="1923678"/>
            <a:ext cx="3892554" cy="2232248"/>
          </a:xfrm>
          <a:prstGeom prst="rect">
            <a:avLst/>
          </a:prstGeom>
          <a:solidFill>
            <a:schemeClr val="accent1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Rectangle 2"/>
          <p:cNvSpPr/>
          <p:nvPr/>
        </p:nvSpPr>
        <p:spPr bwMode="auto">
          <a:xfrm>
            <a:off x="4279846" y="1347614"/>
            <a:ext cx="3892554" cy="435002"/>
          </a:xfrm>
          <a:prstGeom prst="rect">
            <a:avLst/>
          </a:prstGeom>
          <a:solidFill>
            <a:schemeClr val="accent2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  <p:grpSp>
        <p:nvGrpSpPr>
          <p:cNvPr id="43" name="Group 36"/>
          <p:cNvGrpSpPr/>
          <p:nvPr/>
        </p:nvGrpSpPr>
        <p:grpSpPr>
          <a:xfrm>
            <a:off x="4623279" y="1347614"/>
            <a:ext cx="3168352" cy="2730500"/>
            <a:chOff x="520106" y="2243168"/>
            <a:chExt cx="2513428" cy="2627301"/>
          </a:xfrm>
        </p:grpSpPr>
        <p:sp>
          <p:nvSpPr>
            <p:cNvPr id="44" name="TextBox 37"/>
            <p:cNvSpPr txBox="1"/>
            <p:nvPr/>
          </p:nvSpPr>
          <p:spPr>
            <a:xfrm>
              <a:off x="1369892" y="2243168"/>
              <a:ext cx="813856" cy="3247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课程卡片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38"/>
            <p:cNvSpPr/>
            <p:nvPr/>
          </p:nvSpPr>
          <p:spPr>
            <a:xfrm>
              <a:off x="520106" y="2797460"/>
              <a:ext cx="2513428" cy="20730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zh-CN" sz="1400" dirty="0">
                  <a:solidFill>
                    <a:schemeClr val="bg1"/>
                  </a:solidFill>
                </a:rPr>
                <a:t>在【学习】模块的中可查看到本学期已经导入并确认的课程。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</a:rPr>
                <a:t> 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课程卡片包含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【作业考试】</a:t>
              </a:r>
              <a:r>
                <a:rPr lang="zh-CN" altLang="zh-CN" sz="1400" dirty="0">
                  <a:solidFill>
                    <a:schemeClr val="bg1"/>
                  </a:solidFill>
                </a:rPr>
                <a:t>入口、【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成绩</a:t>
              </a:r>
              <a:r>
                <a:rPr lang="zh-CN" altLang="zh-CN" sz="1400" dirty="0">
                  <a:solidFill>
                    <a:schemeClr val="bg1"/>
                  </a:solidFill>
                </a:rPr>
                <a:t>】入口</a:t>
              </a:r>
              <a:r>
                <a:rPr lang="zh-CN" altLang="en-US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dirty="0">
                  <a:solidFill>
                    <a:schemeClr val="bg1"/>
                  </a:solidFill>
                </a:rPr>
                <a:t> 【</a:t>
              </a:r>
              <a:r>
                <a:rPr lang="zh-CN" altLang="en-US" sz="1400" dirty="0">
                  <a:solidFill>
                    <a:schemeClr val="bg1"/>
                  </a:solidFill>
                </a:rPr>
                <a:t>问答</a:t>
              </a:r>
              <a:r>
                <a:rPr lang="zh-CN" altLang="zh-CN" sz="1400" dirty="0">
                  <a:solidFill>
                    <a:schemeClr val="bg1"/>
                  </a:solidFill>
                </a:rPr>
                <a:t>】</a:t>
              </a:r>
              <a:r>
                <a:rPr lang="zh-CN" altLang="en-US" sz="1400" dirty="0">
                  <a:solidFill>
                    <a:schemeClr val="bg1"/>
                  </a:solidFill>
                </a:rPr>
                <a:t>入口。</a:t>
              </a:r>
              <a:r>
                <a:rPr lang="en-US" altLang="zh-CN" sz="1400" dirty="0">
                  <a:solidFill>
                    <a:schemeClr val="bg1"/>
                  </a:solidFill>
                </a:rPr>
                <a:t>  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</a:rPr>
                <a:t> 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注：</a:t>
              </a:r>
              <a:r>
                <a:rPr lang="zh-CN" altLang="zh-CN" sz="1400" dirty="0">
                  <a:solidFill>
                    <a:schemeClr val="bg1"/>
                  </a:solidFill>
                </a:rPr>
                <a:t>当前进度</a:t>
              </a:r>
              <a:r>
                <a:rPr lang="en-US" altLang="zh-CN" sz="1400" dirty="0">
                  <a:solidFill>
                    <a:schemeClr val="bg1"/>
                  </a:solidFill>
                </a:rPr>
                <a:t>=</a:t>
              </a:r>
              <a:r>
                <a:rPr lang="zh-CN" altLang="zh-CN" sz="1400" dirty="0">
                  <a:solidFill>
                    <a:schemeClr val="bg1"/>
                  </a:solidFill>
                </a:rPr>
                <a:t>（看完的视频数</a:t>
              </a:r>
              <a:r>
                <a:rPr lang="en-US" altLang="zh-CN" sz="1400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dirty="0">
                  <a:solidFill>
                    <a:schemeClr val="bg1"/>
                  </a:solidFill>
                </a:rPr>
                <a:t>做完的章测试数）</a:t>
              </a:r>
              <a:r>
                <a:rPr lang="en-US" altLang="zh-CN" sz="1400" dirty="0">
                  <a:solidFill>
                    <a:schemeClr val="bg1"/>
                  </a:solidFill>
                </a:rPr>
                <a:t>/</a:t>
              </a:r>
              <a:r>
                <a:rPr lang="zh-CN" altLang="zh-CN" sz="1400" dirty="0">
                  <a:solidFill>
                    <a:schemeClr val="bg1"/>
                  </a:solidFill>
                </a:rPr>
                <a:t>（总的视频数</a:t>
              </a:r>
              <a:r>
                <a:rPr lang="en-US" altLang="zh-CN" sz="1400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dirty="0">
                  <a:solidFill>
                    <a:schemeClr val="bg1"/>
                  </a:solidFill>
                </a:rPr>
                <a:t>总的章测试数）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478"/>
            <a:ext cx="2592288" cy="4869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矩形 2"/>
          <p:cNvSpPr/>
          <p:nvPr/>
        </p:nvSpPr>
        <p:spPr>
          <a:xfrm>
            <a:off x="683568" y="3219822"/>
            <a:ext cx="244827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03648" y="465998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56260" y="1131590"/>
            <a:ext cx="1888260" cy="1599890"/>
          </a:xfrm>
          <a:prstGeom prst="rect">
            <a:avLst/>
          </a:prstGeom>
          <a:solidFill>
            <a:schemeClr val="accent1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在线视频学习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手机ａｐｐ端：打开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知到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，登陆后，点击“学习”模块可以看到要学习的课程；点击“课程图标”就可以观看学习视频了；</a:t>
            </a:r>
            <a:endParaRPr 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755578" y="2845110"/>
            <a:ext cx="3890323" cy="1886881"/>
            <a:chOff x="1621077" y="2591060"/>
            <a:chExt cx="3890323" cy="1886881"/>
          </a:xfrm>
        </p:grpSpPr>
        <p:sp>
          <p:nvSpPr>
            <p:cNvPr id="5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智慧树视频学习进度是根据学生的累计观看时间来计算的，拖拽播放进度条是无法累计观看时间的，请认真观看视频。当前视频观看完毕后，请手动切换至下一个小节进行播放，已完成的小节前方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后方会出现打勾的标志 ，此时您可以获得该节视频的学习进度。若未显示打勾的标志，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则说明该节视频还未完整观看完毕，请继续观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看。如果在观看视频时出现卡顿，可在全屏模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式下播放器底部右下角切换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标准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】/【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流畅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来调整清晰度。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Rectangle 2"/>
          <p:cNvSpPr/>
          <p:nvPr/>
        </p:nvSpPr>
        <p:spPr bwMode="auto">
          <a:xfrm>
            <a:off x="2757639" y="1131590"/>
            <a:ext cx="1888260" cy="1599890"/>
          </a:xfrm>
          <a:prstGeom prst="rect">
            <a:avLst/>
          </a:prstGeom>
          <a:solidFill>
            <a:schemeClr val="accent2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点击“问答”</a:t>
            </a: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可以在线互动</a:t>
            </a:r>
            <a:endParaRPr lang="en-US" sz="1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1590"/>
            <a:ext cx="2815454" cy="3600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5148064" y="2355726"/>
            <a:ext cx="648072" cy="22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76056" y="3363838"/>
            <a:ext cx="21602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5100849" y="3075804"/>
            <a:ext cx="3890323" cy="1995686"/>
            <a:chOff x="1621077" y="2591058"/>
            <a:chExt cx="3890323" cy="1886881"/>
          </a:xfrm>
        </p:grpSpPr>
        <p:sp>
          <p:nvSpPr>
            <p:cNvPr id="5" name="Rectangle 3"/>
            <p:cNvSpPr/>
            <p:nvPr/>
          </p:nvSpPr>
          <p:spPr bwMode="auto">
            <a:xfrm>
              <a:off x="1621077" y="2591058"/>
              <a:ext cx="3890323" cy="1886881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学生也可以先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教程视频，下载后可离线（非联网状态）观看视频，等到下次联网时会自动提交离线进度。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注：【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】入口在底部悬浮栏上。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已下载成功的视频会在【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教程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】列表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中有标识。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2"/>
            <p:cNvSpPr>
              <a:spLocks noEditPoints="1"/>
            </p:cNvSpPr>
            <p:nvPr/>
          </p:nvSpPr>
          <p:spPr bwMode="auto">
            <a:xfrm>
              <a:off x="4692628" y="3612292"/>
              <a:ext cx="743144" cy="74448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" y="84277"/>
            <a:ext cx="2023366" cy="3279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403648" y="3143484"/>
            <a:ext cx="432048" cy="22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pic>
        <p:nvPicPr>
          <p:cNvPr id="12" name="图片 11" descr="APP教程下载"/>
          <p:cNvPicPr/>
          <p:nvPr/>
        </p:nvPicPr>
        <p:blipFill>
          <a:blip r:embed="rId3"/>
          <a:stretch>
            <a:fillRect/>
          </a:stretch>
        </p:blipFill>
        <p:spPr>
          <a:xfrm>
            <a:off x="2220447" y="627534"/>
            <a:ext cx="2110818" cy="32849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439411" y="630695"/>
            <a:ext cx="2006600" cy="2114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 bwMode="auto">
          <a:xfrm rot="3036074">
            <a:off x="4598198" y="1475427"/>
            <a:ext cx="1342127" cy="1552305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 w="12700" cmpd="sng">
            <a:solidFill>
              <a:schemeClr val="bg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/>
          </a:p>
        </p:txBody>
      </p:sp>
      <p:sp>
        <p:nvSpPr>
          <p:cNvPr id="5" name="等腰三角形 2"/>
          <p:cNvSpPr/>
          <p:nvPr/>
        </p:nvSpPr>
        <p:spPr bwMode="auto">
          <a:xfrm rot="8763501">
            <a:off x="3740010" y="2418096"/>
            <a:ext cx="1341602" cy="1552911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27605" y="2955704"/>
            <a:ext cx="812356" cy="466093"/>
          </a:xfrm>
          <a:prstGeom prst="rect">
            <a:avLst/>
          </a:prstGeom>
          <a:noFill/>
          <a:ln>
            <a:noFill/>
          </a:ln>
        </p:spPr>
        <p:txBody>
          <a:bodyPr wrap="none" lIns="68541" tIns="34271" rIns="68541" bIns="34271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1600" dirty="0"/>
              <a:t>章测试</a:t>
            </a:r>
            <a:endParaRPr lang="en-US" altLang="zh-CN" sz="1600" dirty="0"/>
          </a:p>
          <a:p>
            <a:r>
              <a:rPr lang="zh-CN" altLang="zh-CN" sz="1600" dirty="0"/>
              <a:t>申请重做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等腰三角形 2"/>
          <p:cNvSpPr/>
          <p:nvPr/>
        </p:nvSpPr>
        <p:spPr bwMode="auto">
          <a:xfrm rot="16474575">
            <a:off x="3346329" y="1154566"/>
            <a:ext cx="1342127" cy="1552305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722716" y="1669668"/>
            <a:ext cx="812356" cy="466093"/>
          </a:xfrm>
          <a:prstGeom prst="rect">
            <a:avLst/>
          </a:prstGeom>
          <a:noFill/>
          <a:ln>
            <a:noFill/>
          </a:ln>
        </p:spPr>
        <p:txBody>
          <a:bodyPr wrap="none" lIns="68541" tIns="34271" rIns="68541" bIns="34271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1600" dirty="0"/>
              <a:t>如何完成章</a:t>
            </a:r>
            <a:endParaRPr lang="en-US" altLang="zh-CN" sz="1600" dirty="0"/>
          </a:p>
          <a:p>
            <a:r>
              <a:rPr lang="zh-CN" altLang="zh-CN" sz="1600" dirty="0"/>
              <a:t>测试及考试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237" y="106901"/>
            <a:ext cx="2074576" cy="1450102"/>
          </a:xfrm>
          <a:prstGeom prst="rect">
            <a:avLst/>
          </a:prstGeom>
          <a:noFill/>
        </p:spPr>
        <p:txBody>
          <a:bodyPr wrap="square" lIns="68541" tIns="34271" rIns="68541" bIns="3427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有两种方式进入章测试，第一种方式为点击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模块下课程卡片的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【作业考试】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入口，进入作业考试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【未上交】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列表（推荐方式）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第二种方式为点击课程卡片，进入视频学习页中每章的下方，有进入作业的入口。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2726" y="2307558"/>
            <a:ext cx="2074576" cy="779780"/>
          </a:xfrm>
          <a:prstGeom prst="rect">
            <a:avLst/>
          </a:prstGeom>
          <a:noFill/>
        </p:spPr>
        <p:txBody>
          <a:bodyPr wrap="square" lIns="68541" tIns="34271" rIns="68541" bIns="3427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点击【作业考试】入口后，再点击【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已上交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】列表，即可查看到相应分数。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6355" y="3828373"/>
            <a:ext cx="3320861" cy="1254760"/>
          </a:xfrm>
          <a:prstGeom prst="rect">
            <a:avLst/>
          </a:prstGeom>
          <a:noFill/>
        </p:spPr>
        <p:txBody>
          <a:bodyPr wrap="square" lIns="68541" tIns="34271" rIns="68541" bIns="3427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次，以最后一次做题的分数为准。客观题申请后系统自动同意，主观题需等老师批阅后才能申请，且由老师手动审核是否同意。</a:t>
            </a:r>
            <a:endParaRPr sz="1200"/>
          </a:p>
        </p:txBody>
      </p:sp>
      <p:sp>
        <p:nvSpPr>
          <p:cNvPr id="19" name="圆角矩形 18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"/>
          <a:stretch>
            <a:fillRect/>
          </a:stretch>
        </p:blipFill>
        <p:spPr>
          <a:xfrm>
            <a:off x="86507" y="1603893"/>
            <a:ext cx="1461135" cy="247142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22" name="图片 21" descr="APP教程【作业入口】 - 副本"/>
          <p:cNvPicPr/>
          <p:nvPr/>
        </p:nvPicPr>
        <p:blipFill>
          <a:blip r:embed="rId3"/>
          <a:stretch>
            <a:fillRect/>
          </a:stretch>
        </p:blipFill>
        <p:spPr>
          <a:xfrm>
            <a:off x="1570565" y="1603894"/>
            <a:ext cx="1450975" cy="247142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4" name="TextBox 3"/>
          <p:cNvSpPr txBox="1"/>
          <p:nvPr/>
        </p:nvSpPr>
        <p:spPr>
          <a:xfrm>
            <a:off x="4817663" y="2079243"/>
            <a:ext cx="812356" cy="466093"/>
          </a:xfrm>
          <a:prstGeom prst="rect">
            <a:avLst/>
          </a:prstGeom>
          <a:noFill/>
          <a:ln>
            <a:noFill/>
          </a:ln>
        </p:spPr>
        <p:txBody>
          <a:bodyPr wrap="none" lIns="68541" tIns="34271" rIns="68541" bIns="34271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1400" dirty="0"/>
              <a:t>如何查看章测试</a:t>
            </a:r>
            <a:endParaRPr lang="en-US" altLang="zh-CN" sz="1400" dirty="0"/>
          </a:p>
          <a:p>
            <a:r>
              <a:rPr lang="zh-CN" altLang="zh-CN" sz="1400" dirty="0"/>
              <a:t>及考试分数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12" y="1239370"/>
            <a:ext cx="1568951" cy="1093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36166" y="460772"/>
            <a:ext cx="236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  <p:bldP spid="9" grpId="0"/>
      <p:bldP spid="11" grpId="0"/>
      <p:bldP spid="13" grpId="0"/>
      <p:bldP spid="1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818" y="6952"/>
            <a:ext cx="9144000" cy="5143500"/>
          </a:xfrm>
          <a:prstGeom prst="rect">
            <a:avLst/>
          </a:prstGeom>
          <a:noFill/>
        </p:spPr>
      </p:pic>
      <p:grpSp>
        <p:nvGrpSpPr>
          <p:cNvPr id="2" name="组合 81"/>
          <p:cNvGrpSpPr/>
          <p:nvPr/>
        </p:nvGrpSpPr>
        <p:grpSpPr>
          <a:xfrm>
            <a:off x="2489922" y="1995686"/>
            <a:ext cx="1073966" cy="1073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67944" y="2287070"/>
            <a:ext cx="1774794" cy="569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/>
            <a:r>
              <a:rPr lang="zh-CN" altLang="en-US" sz="3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课程考核</a:t>
            </a:r>
            <a:endParaRPr lang="en-US" altLang="zh-CN" sz="3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3882893" y="1598788"/>
            <a:ext cx="0" cy="19250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50975" y="2269920"/>
            <a:ext cx="903131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 bwMode="auto">
          <a:xfrm>
            <a:off x="4300575" y="1580342"/>
            <a:ext cx="3696888" cy="3069756"/>
          </a:xfrm>
          <a:prstGeom prst="rect">
            <a:avLst/>
          </a:prstGeom>
          <a:solidFill>
            <a:schemeClr val="accent1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Rectangle 2"/>
          <p:cNvSpPr/>
          <p:nvPr/>
        </p:nvSpPr>
        <p:spPr bwMode="auto">
          <a:xfrm>
            <a:off x="4300575" y="1004278"/>
            <a:ext cx="3696888" cy="435002"/>
          </a:xfrm>
          <a:prstGeom prst="rect">
            <a:avLst/>
          </a:prstGeom>
          <a:solidFill>
            <a:schemeClr val="accent2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  <p:grpSp>
        <p:nvGrpSpPr>
          <p:cNvPr id="43" name="Group 36"/>
          <p:cNvGrpSpPr/>
          <p:nvPr/>
        </p:nvGrpSpPr>
        <p:grpSpPr>
          <a:xfrm>
            <a:off x="4644008" y="1004278"/>
            <a:ext cx="3168352" cy="3592274"/>
            <a:chOff x="520106" y="2243168"/>
            <a:chExt cx="2513428" cy="3456505"/>
          </a:xfrm>
        </p:grpSpPr>
        <p:sp>
          <p:nvSpPr>
            <p:cNvPr id="44" name="TextBox 37"/>
            <p:cNvSpPr txBox="1"/>
            <p:nvPr/>
          </p:nvSpPr>
          <p:spPr>
            <a:xfrm>
              <a:off x="1367350" y="2243168"/>
              <a:ext cx="818943" cy="3200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000" b="1" dirty="0">
                  <a:solidFill>
                    <a:schemeClr val="bg1"/>
                  </a:solidFill>
                </a:rPr>
                <a:t>成绩分析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38"/>
            <p:cNvSpPr/>
            <p:nvPr/>
          </p:nvSpPr>
          <p:spPr>
            <a:xfrm>
              <a:off x="520106" y="2797460"/>
              <a:ext cx="2513428" cy="2902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zh-CN" sz="1400" dirty="0">
                  <a:solidFill>
                    <a:schemeClr val="bg1"/>
                  </a:solidFill>
                </a:rPr>
                <a:t>点击【学习】模块的【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成绩</a:t>
              </a:r>
              <a:r>
                <a:rPr lang="zh-CN" altLang="zh-CN" sz="1400" dirty="0">
                  <a:solidFill>
                    <a:schemeClr val="bg1"/>
                  </a:solidFill>
                </a:rPr>
                <a:t>】入口，可查看该门课的当前成绩、学习时间、考试时间、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成绩规则</a:t>
              </a:r>
              <a:r>
                <a:rPr lang="zh-CN" altLang="zh-CN" sz="1400" dirty="0">
                  <a:solidFill>
                    <a:schemeClr val="bg1"/>
                  </a:solidFill>
                </a:rPr>
                <a:t>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混合式课程的考核方式包括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平时成绩、章测试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见面课</a:t>
              </a:r>
              <a:r>
                <a:rPr lang="zh-CN" altLang="zh-CN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四部分。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即：混合式课程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总</a:t>
              </a:r>
              <a:r>
                <a:rPr lang="zh-CN" altLang="zh-CN" sz="1400" dirty="0">
                  <a:solidFill>
                    <a:schemeClr val="bg1"/>
                  </a:solidFill>
                </a:rPr>
                <a:t>成绩</a:t>
              </a:r>
              <a:r>
                <a:rPr lang="en-US" altLang="zh-CN" sz="1400" dirty="0">
                  <a:solidFill>
                    <a:schemeClr val="bg1"/>
                  </a:solidFill>
                </a:rPr>
                <a:t>=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章测试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见面课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在线式课程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无</a:t>
              </a:r>
              <a:r>
                <a:rPr lang="zh-CN" altLang="zh-CN" sz="1400" dirty="0">
                  <a:solidFill>
                    <a:schemeClr val="bg1"/>
                  </a:solidFill>
                </a:rPr>
                <a:t>见面课，故考核方式只包括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平时成绩、章测试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三部分。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即：在线式课程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总</a:t>
              </a:r>
              <a:r>
                <a:rPr lang="zh-CN" altLang="zh-CN" sz="1400" dirty="0">
                  <a:solidFill>
                    <a:schemeClr val="bg1"/>
                  </a:solidFill>
                </a:rPr>
                <a:t>成绩</a:t>
              </a:r>
              <a:r>
                <a:rPr lang="en-US" altLang="zh-CN" sz="1400" dirty="0">
                  <a:solidFill>
                    <a:schemeClr val="bg1"/>
                  </a:solidFill>
                </a:rPr>
                <a:t>=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章测试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注：期末考试开始前，需观看完全部课程视频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并</a:t>
              </a:r>
              <a:r>
                <a:rPr lang="zh-CN" altLang="zh-CN" sz="1400" dirty="0">
                  <a:solidFill>
                    <a:schemeClr val="bg1"/>
                  </a:solidFill>
                </a:rPr>
                <a:t>完成所有章测试，混合式课程还需完成见面课学习。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18" y="123478"/>
            <a:ext cx="2592288" cy="4869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矩形 2"/>
          <p:cNvSpPr/>
          <p:nvPr/>
        </p:nvSpPr>
        <p:spPr>
          <a:xfrm>
            <a:off x="1403648" y="4096300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79712" y="4729703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68044" y="1560169"/>
            <a:ext cx="5916461" cy="733826"/>
            <a:chOff x="967802" y="1902099"/>
            <a:chExt cx="10256393" cy="1647031"/>
          </a:xfrm>
        </p:grpSpPr>
        <p:grpSp>
          <p:nvGrpSpPr>
            <p:cNvPr id="3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49149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27317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49149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36"/>
          <p:cNvGrpSpPr/>
          <p:nvPr/>
        </p:nvGrpSpPr>
        <p:grpSpPr>
          <a:xfrm>
            <a:off x="1640269" y="2532945"/>
            <a:ext cx="894628" cy="726092"/>
            <a:chOff x="1069574" y="1782097"/>
            <a:chExt cx="1594698" cy="1481516"/>
          </a:xfrm>
        </p:grpSpPr>
        <p:sp>
          <p:nvSpPr>
            <p:cNvPr id="38" name="TextBox 37"/>
            <p:cNvSpPr txBox="1"/>
            <p:nvPr/>
          </p:nvSpPr>
          <p:spPr>
            <a:xfrm>
              <a:off x="1183543" y="1782097"/>
              <a:ext cx="1247262" cy="362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平时成绩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69574" y="2660745"/>
              <a:ext cx="1594698" cy="6028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平时成绩由进度成绩和行为成绩组成。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169397" y="4190712"/>
            <a:ext cx="6594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0"/>
          <p:cNvGrpSpPr/>
          <p:nvPr/>
        </p:nvGrpSpPr>
        <p:grpSpPr>
          <a:xfrm>
            <a:off x="6613170" y="2512466"/>
            <a:ext cx="852497" cy="1183259"/>
            <a:chOff x="1061161" y="1740314"/>
            <a:chExt cx="1069084" cy="2414319"/>
          </a:xfrm>
        </p:grpSpPr>
        <p:sp>
          <p:nvSpPr>
            <p:cNvPr id="52" name="TextBox 51"/>
            <p:cNvSpPr txBox="1"/>
            <p:nvPr/>
          </p:nvSpPr>
          <p:spPr>
            <a:xfrm>
              <a:off x="1061161" y="1740314"/>
              <a:ext cx="1069084" cy="4536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总成绩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2408" y="2647465"/>
              <a:ext cx="1051586" cy="15071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总成绩在考试截止时间</a:t>
              </a:r>
              <a:r>
                <a:rPr lang="en-US" altLang="zh-CN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48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小时后统一发布，再此之前的成绩均为过程性数据，不是最终成绩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53"/>
          <p:cNvGrpSpPr/>
          <p:nvPr/>
        </p:nvGrpSpPr>
        <p:grpSpPr>
          <a:xfrm>
            <a:off x="4957933" y="2507517"/>
            <a:ext cx="852281" cy="917926"/>
            <a:chOff x="926183" y="1723800"/>
            <a:chExt cx="1519213" cy="1872936"/>
          </a:xfrm>
        </p:grpSpPr>
        <p:sp>
          <p:nvSpPr>
            <p:cNvPr id="55" name="TextBox 54"/>
            <p:cNvSpPr txBox="1"/>
            <p:nvPr/>
          </p:nvSpPr>
          <p:spPr>
            <a:xfrm>
              <a:off x="1019951" y="1723800"/>
              <a:ext cx="1425445" cy="414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期末考试</a:t>
              </a:r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26183" y="2692435"/>
              <a:ext cx="1515127" cy="904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期末考试得分</a:t>
              </a:r>
              <a:r>
                <a:rPr lang="en-US" altLang="zh-CN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期末考试总分</a:t>
              </a:r>
              <a:r>
                <a:rPr lang="en-US" altLang="zh-CN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*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期末考试班百分比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56"/>
          <p:cNvGrpSpPr/>
          <p:nvPr/>
        </p:nvGrpSpPr>
        <p:grpSpPr>
          <a:xfrm>
            <a:off x="3288850" y="2520231"/>
            <a:ext cx="894474" cy="890904"/>
            <a:chOff x="979606" y="1749746"/>
            <a:chExt cx="1594423" cy="1817802"/>
          </a:xfrm>
        </p:grpSpPr>
        <p:sp>
          <p:nvSpPr>
            <p:cNvPr id="58" name="TextBox 57"/>
            <p:cNvSpPr txBox="1"/>
            <p:nvPr/>
          </p:nvSpPr>
          <p:spPr>
            <a:xfrm>
              <a:off x="1064096" y="1749746"/>
              <a:ext cx="1425445" cy="414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章节测试</a:t>
              </a:r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79606" y="2663246"/>
              <a:ext cx="1594423" cy="9043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所有章测试得分之和</a:t>
              </a:r>
              <a:r>
                <a:rPr lang="en-US" altLang="zh-CN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所有章测试总分*章测试百分比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379009" y="4429849"/>
            <a:ext cx="64308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学习结束之前，观看完视频完成章节测试可获得进度成绩，合理规划学习行为、积极参与问答讨论可获得行为成绩。若期末考试有主观题，则由老师批阅后手动发布成绩。</a:t>
            </a:r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05" y="625361"/>
            <a:ext cx="1659496" cy="335182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" y="527262"/>
            <a:ext cx="1529931" cy="3351829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2494158" y="915566"/>
            <a:ext cx="1471002" cy="2597373"/>
            <a:chOff x="1750102" y="1712681"/>
            <a:chExt cx="1492777" cy="3272369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latin typeface="微软雅黑" panose="020B0503020204020204" pitchFamily="34" charset="-122"/>
                </a:rPr>
                <a:t>平时成绩</a:t>
              </a:r>
              <a:endParaRPr lang="id-ID" sz="13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20</a:t>
              </a:r>
              <a:r>
                <a:rPr lang="id-ID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%</a:t>
              </a:r>
              <a:endParaRPr lang="id-ID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3" name="Group 20"/>
          <p:cNvGrpSpPr/>
          <p:nvPr/>
        </p:nvGrpSpPr>
        <p:grpSpPr>
          <a:xfrm>
            <a:off x="3491880" y="915566"/>
            <a:ext cx="1471002" cy="2592513"/>
            <a:chOff x="2762594" y="1712681"/>
            <a:chExt cx="1492777" cy="3266246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latin typeface="微软雅黑" panose="020B0503020204020204" pitchFamily="34" charset="-122"/>
                </a:rPr>
                <a:t>章测试</a:t>
              </a:r>
              <a:endParaRPr lang="id-ID" sz="13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40</a:t>
              </a:r>
              <a:r>
                <a:rPr lang="id-ID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%</a:t>
              </a:r>
              <a:endParaRPr lang="id-ID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" name="Group 25"/>
          <p:cNvGrpSpPr/>
          <p:nvPr/>
        </p:nvGrpSpPr>
        <p:grpSpPr>
          <a:xfrm>
            <a:off x="4631109" y="912251"/>
            <a:ext cx="1471002" cy="2595826"/>
            <a:chOff x="3918686" y="1708505"/>
            <a:chExt cx="1492777" cy="3270421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3068751"/>
              <a:ext cx="1492777" cy="1443796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3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latin typeface="微软雅黑" panose="020B0503020204020204" pitchFamily="34" charset="-122"/>
                </a:rPr>
                <a:t>期末考试</a:t>
              </a:r>
              <a:endParaRPr lang="id-ID" sz="13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40</a:t>
              </a:r>
              <a:r>
                <a:rPr lang="id-ID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</a:rPr>
                <a:t>%</a:t>
              </a:r>
              <a:endParaRPr lang="id-ID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2" name="Straight Connector 30"/>
            <p:cNvCxnSpPr/>
            <p:nvPr/>
          </p:nvCxnSpPr>
          <p:spPr>
            <a:xfrm>
              <a:off x="4665073" y="2355355"/>
              <a:ext cx="3" cy="52494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906506" y="3904022"/>
            <a:ext cx="7222188" cy="899976"/>
          </a:xfrm>
          <a:prstGeom prst="rect">
            <a:avLst/>
          </a:prstGeom>
        </p:spPr>
        <p:txBody>
          <a:bodyPr vert="horz" lIns="72545" tIns="36272" rIns="72545" bIns="3627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400" dirty="0"/>
              <a:t>期末考试若为全客观题，则总成绩在考试截止日期后的</a:t>
            </a:r>
            <a:r>
              <a:rPr lang="en-US" altLang="zh-CN" sz="1400" dirty="0"/>
              <a:t>48</a:t>
            </a:r>
            <a:r>
              <a:rPr lang="zh-CN" altLang="zh-CN" sz="1400" dirty="0"/>
              <a:t>小时自动发布。</a:t>
            </a:r>
            <a:endParaRPr lang="zh-CN" altLang="zh-CN" sz="1400" dirty="0"/>
          </a:p>
          <a:p>
            <a:r>
              <a:rPr lang="zh-CN" altLang="zh-CN" sz="1400" dirty="0"/>
              <a:t>期末考试若含有主观题，则总成绩需要等到老师批阅完班级内所有学生的试卷后手动发布，具体发布时间以老师操作为准。</a:t>
            </a:r>
            <a:endParaRPr lang="zh-CN" altLang="zh-CN" sz="1400" dirty="0"/>
          </a:p>
        </p:txBody>
      </p:sp>
      <p:sp>
        <p:nvSpPr>
          <p:cNvPr id="43" name="圆角矩形 42"/>
          <p:cNvSpPr/>
          <p:nvPr/>
        </p:nvSpPr>
        <p:spPr>
          <a:xfrm>
            <a:off x="6334957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40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 rotWithShape="1">
          <a:blip r:embed="rId1"/>
          <a:srcRect b="24919"/>
          <a:stretch>
            <a:fillRect/>
          </a:stretch>
        </p:blipFill>
        <p:spPr bwMode="auto">
          <a:xfrm>
            <a:off x="5876299" y="615235"/>
            <a:ext cx="2672715" cy="3108960"/>
          </a:xfrm>
          <a:prstGeom prst="rect">
            <a:avLst/>
          </a:prstGeom>
          <a:noFill/>
          <a:ln>
            <a:noFill/>
          </a:ln>
        </p:spPr>
      </p:pic>
      <p:sp>
        <p:nvSpPr>
          <p:cNvPr id="52233" name="Freeform 239"/>
          <p:cNvSpPr>
            <a:spLocks noEditPoints="1"/>
          </p:cNvSpPr>
          <p:nvPr/>
        </p:nvSpPr>
        <p:spPr bwMode="auto">
          <a:xfrm>
            <a:off x="3430192" y="1815704"/>
            <a:ext cx="2000250" cy="2000250"/>
          </a:xfrm>
          <a:custGeom>
            <a:avLst/>
            <a:gdLst>
              <a:gd name="T0" fmla="*/ 2147483647 w 2116"/>
              <a:gd name="T1" fmla="*/ 2147483647 h 2116"/>
              <a:gd name="T2" fmla="*/ 2147483647 w 2116"/>
              <a:gd name="T3" fmla="*/ 2147483647 h 2116"/>
              <a:gd name="T4" fmla="*/ 2147483647 w 2116"/>
              <a:gd name="T5" fmla="*/ 2147483647 h 2116"/>
              <a:gd name="T6" fmla="*/ 2147483647 w 2116"/>
              <a:gd name="T7" fmla="*/ 2147483647 h 2116"/>
              <a:gd name="T8" fmla="*/ 2147483647 w 2116"/>
              <a:gd name="T9" fmla="*/ 2147483647 h 2116"/>
              <a:gd name="T10" fmla="*/ 2147483647 w 2116"/>
              <a:gd name="T11" fmla="*/ 2147483647 h 2116"/>
              <a:gd name="T12" fmla="*/ 2147483647 w 2116"/>
              <a:gd name="T13" fmla="*/ 2147483647 h 2116"/>
              <a:gd name="T14" fmla="*/ 2147483647 w 2116"/>
              <a:gd name="T15" fmla="*/ 2147483647 h 2116"/>
              <a:gd name="T16" fmla="*/ 2147483647 w 2116"/>
              <a:gd name="T17" fmla="*/ 0 h 2116"/>
              <a:gd name="T18" fmla="*/ 2147483647 w 2116"/>
              <a:gd name="T19" fmla="*/ 2147483647 h 2116"/>
              <a:gd name="T20" fmla="*/ 2147483647 w 2116"/>
              <a:gd name="T21" fmla="*/ 2147483647 h 2116"/>
              <a:gd name="T22" fmla="*/ 2147483647 w 2116"/>
              <a:gd name="T23" fmla="*/ 2147483647 h 2116"/>
              <a:gd name="T24" fmla="*/ 2147483647 w 2116"/>
              <a:gd name="T25" fmla="*/ 2147483647 h 2116"/>
              <a:gd name="T26" fmla="*/ 2147483647 w 2116"/>
              <a:gd name="T27" fmla="*/ 2147483647 h 2116"/>
              <a:gd name="T28" fmla="*/ 2147483647 w 2116"/>
              <a:gd name="T29" fmla="*/ 2147483647 h 2116"/>
              <a:gd name="T30" fmla="*/ 2147483647 w 2116"/>
              <a:gd name="T31" fmla="*/ 2147483647 h 2116"/>
              <a:gd name="T32" fmla="*/ 0 w 2116"/>
              <a:gd name="T33" fmla="*/ 2147483647 h 2116"/>
              <a:gd name="T34" fmla="*/ 2147483647 w 2116"/>
              <a:gd name="T35" fmla="*/ 2147483647 h 2116"/>
              <a:gd name="T36" fmla="*/ 2147483647 w 2116"/>
              <a:gd name="T37" fmla="*/ 2147483647 h 2116"/>
              <a:gd name="T38" fmla="*/ 2147483647 w 2116"/>
              <a:gd name="T39" fmla="*/ 2147483647 h 2116"/>
              <a:gd name="T40" fmla="*/ 2147483647 w 2116"/>
              <a:gd name="T41" fmla="*/ 2147483647 h 2116"/>
              <a:gd name="T42" fmla="*/ 2147483647 w 2116"/>
              <a:gd name="T43" fmla="*/ 2147483647 h 2116"/>
              <a:gd name="T44" fmla="*/ 2147483647 w 2116"/>
              <a:gd name="T45" fmla="*/ 2147483647 h 2116"/>
              <a:gd name="T46" fmla="*/ 2147483647 w 2116"/>
              <a:gd name="T47" fmla="*/ 2147483647 h 2116"/>
              <a:gd name="T48" fmla="*/ 2147483647 w 2116"/>
              <a:gd name="T49" fmla="*/ 2147483647 h 2116"/>
              <a:gd name="T50" fmla="*/ 2147483647 w 2116"/>
              <a:gd name="T51" fmla="*/ 2147483647 h 2116"/>
              <a:gd name="T52" fmla="*/ 2147483647 w 2116"/>
              <a:gd name="T53" fmla="*/ 2147483647 h 2116"/>
              <a:gd name="T54" fmla="*/ 2147483647 w 2116"/>
              <a:gd name="T55" fmla="*/ 2147483647 h 2116"/>
              <a:gd name="T56" fmla="*/ 2147483647 w 2116"/>
              <a:gd name="T57" fmla="*/ 2147483647 h 2116"/>
              <a:gd name="T58" fmla="*/ 2147483647 w 2116"/>
              <a:gd name="T59" fmla="*/ 2147483647 h 2116"/>
              <a:gd name="T60" fmla="*/ 2147483647 w 2116"/>
              <a:gd name="T61" fmla="*/ 2147483647 h 2116"/>
              <a:gd name="T62" fmla="*/ 2147483647 w 2116"/>
              <a:gd name="T63" fmla="*/ 2147483647 h 2116"/>
              <a:gd name="T64" fmla="*/ 2147483647 w 2116"/>
              <a:gd name="T65" fmla="*/ 2147483647 h 2116"/>
              <a:gd name="T66" fmla="*/ 2147483647 w 2116"/>
              <a:gd name="T67" fmla="*/ 2147483647 h 2116"/>
              <a:gd name="T68" fmla="*/ 2147483647 w 2116"/>
              <a:gd name="T69" fmla="*/ 214748364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2234" name="Freeform 240"/>
          <p:cNvSpPr>
            <a:spLocks noEditPoints="1"/>
          </p:cNvSpPr>
          <p:nvPr/>
        </p:nvSpPr>
        <p:spPr bwMode="auto">
          <a:xfrm>
            <a:off x="1963343" y="2750345"/>
            <a:ext cx="1739503" cy="1739504"/>
          </a:xfrm>
          <a:custGeom>
            <a:avLst/>
            <a:gdLst>
              <a:gd name="T0" fmla="*/ 2147483647 w 1840"/>
              <a:gd name="T1" fmla="*/ 2147483647 h 1840"/>
              <a:gd name="T2" fmla="*/ 2147483647 w 1840"/>
              <a:gd name="T3" fmla="*/ 2147483647 h 1840"/>
              <a:gd name="T4" fmla="*/ 2147483647 w 1840"/>
              <a:gd name="T5" fmla="*/ 2147483647 h 1840"/>
              <a:gd name="T6" fmla="*/ 2147483647 w 1840"/>
              <a:gd name="T7" fmla="*/ 2147483647 h 1840"/>
              <a:gd name="T8" fmla="*/ 2147483647 w 1840"/>
              <a:gd name="T9" fmla="*/ 2147483647 h 1840"/>
              <a:gd name="T10" fmla="*/ 2147483647 w 1840"/>
              <a:gd name="T11" fmla="*/ 2147483647 h 1840"/>
              <a:gd name="T12" fmla="*/ 2147483647 w 1840"/>
              <a:gd name="T13" fmla="*/ 2147483647 h 1840"/>
              <a:gd name="T14" fmla="*/ 2147483647 w 1840"/>
              <a:gd name="T15" fmla="*/ 2147483647 h 1840"/>
              <a:gd name="T16" fmla="*/ 2147483647 w 1840"/>
              <a:gd name="T17" fmla="*/ 0 h 1840"/>
              <a:gd name="T18" fmla="*/ 2147483647 w 1840"/>
              <a:gd name="T19" fmla="*/ 2147483647 h 1840"/>
              <a:gd name="T20" fmla="*/ 2147483647 w 1840"/>
              <a:gd name="T21" fmla="*/ 2147483647 h 1840"/>
              <a:gd name="T22" fmla="*/ 2147483647 w 1840"/>
              <a:gd name="T23" fmla="*/ 2147483647 h 1840"/>
              <a:gd name="T24" fmla="*/ 2147483647 w 1840"/>
              <a:gd name="T25" fmla="*/ 2147483647 h 1840"/>
              <a:gd name="T26" fmla="*/ 2147483647 w 1840"/>
              <a:gd name="T27" fmla="*/ 2147483647 h 1840"/>
              <a:gd name="T28" fmla="*/ 2147483647 w 1840"/>
              <a:gd name="T29" fmla="*/ 2147483647 h 1840"/>
              <a:gd name="T30" fmla="*/ 2147483647 w 1840"/>
              <a:gd name="T31" fmla="*/ 2147483647 h 1840"/>
              <a:gd name="T32" fmla="*/ 0 w 1840"/>
              <a:gd name="T33" fmla="*/ 2147483647 h 1840"/>
              <a:gd name="T34" fmla="*/ 2147483647 w 1840"/>
              <a:gd name="T35" fmla="*/ 2147483647 h 1840"/>
              <a:gd name="T36" fmla="*/ 2147483647 w 1840"/>
              <a:gd name="T37" fmla="*/ 2147483647 h 1840"/>
              <a:gd name="T38" fmla="*/ 2147483647 w 1840"/>
              <a:gd name="T39" fmla="*/ 2147483647 h 1840"/>
              <a:gd name="T40" fmla="*/ 2147483647 w 1840"/>
              <a:gd name="T41" fmla="*/ 2147483647 h 1840"/>
              <a:gd name="T42" fmla="*/ 2147483647 w 1840"/>
              <a:gd name="T43" fmla="*/ 2147483647 h 1840"/>
              <a:gd name="T44" fmla="*/ 2147483647 w 1840"/>
              <a:gd name="T45" fmla="*/ 2147483647 h 1840"/>
              <a:gd name="T46" fmla="*/ 2147483647 w 1840"/>
              <a:gd name="T47" fmla="*/ 2147483647 h 1840"/>
              <a:gd name="T48" fmla="*/ 2147483647 w 1840"/>
              <a:gd name="T49" fmla="*/ 2147483647 h 1840"/>
              <a:gd name="T50" fmla="*/ 2147483647 w 1840"/>
              <a:gd name="T51" fmla="*/ 2147483647 h 1840"/>
              <a:gd name="T52" fmla="*/ 2147483647 w 1840"/>
              <a:gd name="T53" fmla="*/ 2147483647 h 1840"/>
              <a:gd name="T54" fmla="*/ 2147483647 w 1840"/>
              <a:gd name="T55" fmla="*/ 2147483647 h 1840"/>
              <a:gd name="T56" fmla="*/ 2147483647 w 1840"/>
              <a:gd name="T57" fmla="*/ 2147483647 h 1840"/>
              <a:gd name="T58" fmla="*/ 2147483647 w 1840"/>
              <a:gd name="T59" fmla="*/ 2147483647 h 1840"/>
              <a:gd name="T60" fmla="*/ 2147483647 w 1840"/>
              <a:gd name="T61" fmla="*/ 2147483647 h 1840"/>
              <a:gd name="T62" fmla="*/ 2147483647 w 1840"/>
              <a:gd name="T63" fmla="*/ 2147483647 h 1840"/>
              <a:gd name="T64" fmla="*/ 2147483647 w 1840"/>
              <a:gd name="T65" fmla="*/ 2147483647 h 1840"/>
              <a:gd name="T66" fmla="*/ 2147483647 w 1840"/>
              <a:gd name="T67" fmla="*/ 2147483647 h 1840"/>
              <a:gd name="T68" fmla="*/ 2147483647 w 1840"/>
              <a:gd name="T69" fmla="*/ 2147483647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154638" name="Freeform 241"/>
          <p:cNvSpPr>
            <a:spLocks noEditPoints="1"/>
          </p:cNvSpPr>
          <p:nvPr/>
        </p:nvSpPr>
        <p:spPr bwMode="auto">
          <a:xfrm>
            <a:off x="864395" y="2383633"/>
            <a:ext cx="1262063" cy="1262063"/>
          </a:xfrm>
          <a:custGeom>
            <a:avLst/>
            <a:gdLst>
              <a:gd name="T0" fmla="*/ 2147483647 w 1335"/>
              <a:gd name="T1" fmla="*/ 2147483647 h 1335"/>
              <a:gd name="T2" fmla="*/ 2147483647 w 1335"/>
              <a:gd name="T3" fmla="*/ 2147483647 h 1335"/>
              <a:gd name="T4" fmla="*/ 2147483647 w 1335"/>
              <a:gd name="T5" fmla="*/ 2147483647 h 1335"/>
              <a:gd name="T6" fmla="*/ 2147483647 w 1335"/>
              <a:gd name="T7" fmla="*/ 2147483647 h 1335"/>
              <a:gd name="T8" fmla="*/ 2147483647 w 1335"/>
              <a:gd name="T9" fmla="*/ 2147483647 h 1335"/>
              <a:gd name="T10" fmla="*/ 2147483647 w 1335"/>
              <a:gd name="T11" fmla="*/ 2147483647 h 1335"/>
              <a:gd name="T12" fmla="*/ 2147483647 w 1335"/>
              <a:gd name="T13" fmla="*/ 2147483647 h 1335"/>
              <a:gd name="T14" fmla="*/ 2147483647 w 1335"/>
              <a:gd name="T15" fmla="*/ 2147483647 h 1335"/>
              <a:gd name="T16" fmla="*/ 2147483647 w 1335"/>
              <a:gd name="T17" fmla="*/ 0 h 1335"/>
              <a:gd name="T18" fmla="*/ 2147483647 w 1335"/>
              <a:gd name="T19" fmla="*/ 2147483647 h 1335"/>
              <a:gd name="T20" fmla="*/ 2147483647 w 1335"/>
              <a:gd name="T21" fmla="*/ 2147483647 h 1335"/>
              <a:gd name="T22" fmla="*/ 2147483647 w 1335"/>
              <a:gd name="T23" fmla="*/ 2147483647 h 1335"/>
              <a:gd name="T24" fmla="*/ 2147483647 w 1335"/>
              <a:gd name="T25" fmla="*/ 2147483647 h 1335"/>
              <a:gd name="T26" fmla="*/ 2147483647 w 1335"/>
              <a:gd name="T27" fmla="*/ 2147483647 h 1335"/>
              <a:gd name="T28" fmla="*/ 2147483647 w 1335"/>
              <a:gd name="T29" fmla="*/ 2147483647 h 1335"/>
              <a:gd name="T30" fmla="*/ 2147483647 w 1335"/>
              <a:gd name="T31" fmla="*/ 2147483647 h 1335"/>
              <a:gd name="T32" fmla="*/ 0 w 1335"/>
              <a:gd name="T33" fmla="*/ 2147483647 h 1335"/>
              <a:gd name="T34" fmla="*/ 2147483647 w 1335"/>
              <a:gd name="T35" fmla="*/ 2147483647 h 1335"/>
              <a:gd name="T36" fmla="*/ 2147483647 w 1335"/>
              <a:gd name="T37" fmla="*/ 2147483647 h 1335"/>
              <a:gd name="T38" fmla="*/ 2147483647 w 1335"/>
              <a:gd name="T39" fmla="*/ 2147483647 h 1335"/>
              <a:gd name="T40" fmla="*/ 2147483647 w 1335"/>
              <a:gd name="T41" fmla="*/ 2147483647 h 1335"/>
              <a:gd name="T42" fmla="*/ 2147483647 w 1335"/>
              <a:gd name="T43" fmla="*/ 2147483647 h 1335"/>
              <a:gd name="T44" fmla="*/ 2147483647 w 1335"/>
              <a:gd name="T45" fmla="*/ 2147483647 h 1335"/>
              <a:gd name="T46" fmla="*/ 2147483647 w 1335"/>
              <a:gd name="T47" fmla="*/ 2147483647 h 1335"/>
              <a:gd name="T48" fmla="*/ 2147483647 w 1335"/>
              <a:gd name="T49" fmla="*/ 2147483647 h 1335"/>
              <a:gd name="T50" fmla="*/ 2147483647 w 1335"/>
              <a:gd name="T51" fmla="*/ 2147483647 h 1335"/>
              <a:gd name="T52" fmla="*/ 2147483647 w 1335"/>
              <a:gd name="T53" fmla="*/ 2147483647 h 1335"/>
              <a:gd name="T54" fmla="*/ 2147483647 w 1335"/>
              <a:gd name="T55" fmla="*/ 2147483647 h 1335"/>
              <a:gd name="T56" fmla="*/ 2147483647 w 1335"/>
              <a:gd name="T57" fmla="*/ 2147483647 h 1335"/>
              <a:gd name="T58" fmla="*/ 2147483647 w 1335"/>
              <a:gd name="T59" fmla="*/ 2147483647 h 1335"/>
              <a:gd name="T60" fmla="*/ 2147483647 w 1335"/>
              <a:gd name="T61" fmla="*/ 2147483647 h 1335"/>
              <a:gd name="T62" fmla="*/ 2147483647 w 1335"/>
              <a:gd name="T63" fmla="*/ 2147483647 h 1335"/>
              <a:gd name="T64" fmla="*/ 2147483647 w 1335"/>
              <a:gd name="T65" fmla="*/ 2147483647 h 1335"/>
              <a:gd name="T66" fmla="*/ 2147483647 w 1335"/>
              <a:gd name="T67" fmla="*/ 2147483647 h 1335"/>
              <a:gd name="T68" fmla="*/ 2147483647 w 1335"/>
              <a:gd name="T69" fmla="*/ 2147483647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2236" name="Freeform 247"/>
          <p:cNvSpPr>
            <a:spLocks noEditPoints="1"/>
          </p:cNvSpPr>
          <p:nvPr/>
        </p:nvSpPr>
        <p:spPr bwMode="auto">
          <a:xfrm>
            <a:off x="2596754" y="3384947"/>
            <a:ext cx="472678" cy="471488"/>
          </a:xfrm>
          <a:custGeom>
            <a:avLst/>
            <a:gdLst>
              <a:gd name="T0" fmla="*/ 2147483647 w 500"/>
              <a:gd name="T1" fmla="*/ 2147483647 h 499"/>
              <a:gd name="T2" fmla="*/ 0 w 500"/>
              <a:gd name="T3" fmla="*/ 2147483647 h 499"/>
              <a:gd name="T4" fmla="*/ 2147483647 w 500"/>
              <a:gd name="T5" fmla="*/ 0 h 499"/>
              <a:gd name="T6" fmla="*/ 2147483647 w 500"/>
              <a:gd name="T7" fmla="*/ 2147483647 h 499"/>
              <a:gd name="T8" fmla="*/ 2147483647 w 500"/>
              <a:gd name="T9" fmla="*/ 2147483647 h 499"/>
              <a:gd name="T10" fmla="*/ 2147483647 w 500"/>
              <a:gd name="T11" fmla="*/ 2147483647 h 499"/>
              <a:gd name="T12" fmla="*/ 2147483647 w 500"/>
              <a:gd name="T13" fmla="*/ 2147483647 h 499"/>
              <a:gd name="T14" fmla="*/ 2147483647 w 500"/>
              <a:gd name="T15" fmla="*/ 2147483647 h 499"/>
              <a:gd name="T16" fmla="*/ 2147483647 w 500"/>
              <a:gd name="T17" fmla="*/ 2147483647 h 499"/>
              <a:gd name="T18" fmla="*/ 2147483647 w 500"/>
              <a:gd name="T19" fmla="*/ 2147483647 h 4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0"/>
              <a:gd name="T31" fmla="*/ 0 h 499"/>
              <a:gd name="T32" fmla="*/ 500 w 500"/>
              <a:gd name="T33" fmla="*/ 499 h 4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2237" name="Freeform 248"/>
          <p:cNvSpPr>
            <a:spLocks noEditPoints="1"/>
          </p:cNvSpPr>
          <p:nvPr/>
        </p:nvSpPr>
        <p:spPr bwMode="auto">
          <a:xfrm>
            <a:off x="4169570" y="2544369"/>
            <a:ext cx="541735" cy="544115"/>
          </a:xfrm>
          <a:custGeom>
            <a:avLst/>
            <a:gdLst>
              <a:gd name="T0" fmla="*/ 2147483647 w 574"/>
              <a:gd name="T1" fmla="*/ 2147483647 h 575"/>
              <a:gd name="T2" fmla="*/ 0 w 574"/>
              <a:gd name="T3" fmla="*/ 2147483647 h 575"/>
              <a:gd name="T4" fmla="*/ 2147483647 w 574"/>
              <a:gd name="T5" fmla="*/ 0 h 575"/>
              <a:gd name="T6" fmla="*/ 2147483647 w 574"/>
              <a:gd name="T7" fmla="*/ 2147483647 h 575"/>
              <a:gd name="T8" fmla="*/ 2147483647 w 574"/>
              <a:gd name="T9" fmla="*/ 2147483647 h 575"/>
              <a:gd name="T10" fmla="*/ 2147483647 w 574"/>
              <a:gd name="T11" fmla="*/ 2147483647 h 575"/>
              <a:gd name="T12" fmla="*/ 2147483647 w 574"/>
              <a:gd name="T13" fmla="*/ 2147483647 h 575"/>
              <a:gd name="T14" fmla="*/ 2147483647 w 574"/>
              <a:gd name="T15" fmla="*/ 2147483647 h 575"/>
              <a:gd name="T16" fmla="*/ 2147483647 w 574"/>
              <a:gd name="T17" fmla="*/ 2147483647 h 575"/>
              <a:gd name="T18" fmla="*/ 2147483647 w 574"/>
              <a:gd name="T19" fmla="*/ 2147483647 h 5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4"/>
              <a:gd name="T31" fmla="*/ 0 h 575"/>
              <a:gd name="T32" fmla="*/ 574 w 574"/>
              <a:gd name="T33" fmla="*/ 575 h 5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154641" name="Freeform 249"/>
          <p:cNvSpPr>
            <a:spLocks noEditPoints="1"/>
          </p:cNvSpPr>
          <p:nvPr/>
        </p:nvSpPr>
        <p:spPr bwMode="auto">
          <a:xfrm>
            <a:off x="1325166" y="2845594"/>
            <a:ext cx="342900" cy="342900"/>
          </a:xfrm>
          <a:custGeom>
            <a:avLst/>
            <a:gdLst>
              <a:gd name="T0" fmla="*/ 2147483647 w 363"/>
              <a:gd name="T1" fmla="*/ 2147483647 h 363"/>
              <a:gd name="T2" fmla="*/ 0 w 363"/>
              <a:gd name="T3" fmla="*/ 2147483647 h 363"/>
              <a:gd name="T4" fmla="*/ 2147483647 w 363"/>
              <a:gd name="T5" fmla="*/ 0 h 363"/>
              <a:gd name="T6" fmla="*/ 2147483647 w 363"/>
              <a:gd name="T7" fmla="*/ 2147483647 h 363"/>
              <a:gd name="T8" fmla="*/ 2147483647 w 363"/>
              <a:gd name="T9" fmla="*/ 2147483647 h 363"/>
              <a:gd name="T10" fmla="*/ 2147483647 w 363"/>
              <a:gd name="T11" fmla="*/ 2147483647 h 363"/>
              <a:gd name="T12" fmla="*/ 2147483647 w 363"/>
              <a:gd name="T13" fmla="*/ 2147483647 h 363"/>
              <a:gd name="T14" fmla="*/ 2147483647 w 363"/>
              <a:gd name="T15" fmla="*/ 2147483647 h 363"/>
              <a:gd name="T16" fmla="*/ 2147483647 w 363"/>
              <a:gd name="T17" fmla="*/ 2147483647 h 363"/>
              <a:gd name="T18" fmla="*/ 2147483647 w 363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63"/>
              <a:gd name="T32" fmla="*/ 363 w 363"/>
              <a:gd name="T33" fmla="*/ 363 h 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53693" y="1383507"/>
            <a:ext cx="2020490" cy="530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r>
              <a:rPr lang="zh-CN" altLang="zh-CN" sz="1000" dirty="0"/>
              <a:t>在学习过程中，学生可通过【学习】模块中的【</a:t>
            </a:r>
            <a:r>
              <a:rPr lang="zh-CN" altLang="zh-CN" sz="1000" b="1" dirty="0"/>
              <a:t>成绩分析</a:t>
            </a:r>
            <a:r>
              <a:rPr lang="zh-CN" altLang="zh-CN" sz="1000" dirty="0"/>
              <a:t>】来查看当前获得的</a:t>
            </a:r>
            <a:r>
              <a:rPr lang="zh-CN" altLang="zh-CN" sz="1000" b="1" dirty="0"/>
              <a:t>参考</a:t>
            </a:r>
            <a:r>
              <a:rPr lang="zh-CN" altLang="zh-CN" sz="1000" dirty="0"/>
              <a:t>分数。</a:t>
            </a:r>
            <a:endParaRPr lang="zh-CN" altLang="zh-CN" sz="1000" dirty="0"/>
          </a:p>
        </p:txBody>
      </p:sp>
      <p:cxnSp>
        <p:nvCxnSpPr>
          <p:cNvPr id="154645" name="Straight Connector 82"/>
          <p:cNvCxnSpPr>
            <a:cxnSpLocks noChangeShapeType="1"/>
          </p:cNvCxnSpPr>
          <p:nvPr/>
        </p:nvCxnSpPr>
        <p:spPr bwMode="auto">
          <a:xfrm>
            <a:off x="3762378" y="4192191"/>
            <a:ext cx="2070497" cy="0"/>
          </a:xfrm>
          <a:prstGeom prst="line">
            <a:avLst/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tailEnd type="oval" w="med" len="med"/>
          </a:ln>
        </p:spPr>
      </p:cxnSp>
      <p:sp>
        <p:nvSpPr>
          <p:cNvPr id="52247" name="TextBox 88"/>
          <p:cNvSpPr txBox="1">
            <a:spLocks noChangeArrowheads="1"/>
          </p:cNvSpPr>
          <p:nvPr/>
        </p:nvSpPr>
        <p:spPr bwMode="auto">
          <a:xfrm>
            <a:off x="6300788" y="3779047"/>
            <a:ext cx="2020491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000" dirty="0"/>
              <a:t>注：【成绩分析】中的分数仅作为学习过程中的</a:t>
            </a:r>
            <a:r>
              <a:rPr lang="zh-CN" altLang="zh-CN" sz="1000" b="1" dirty="0"/>
              <a:t>参考</a:t>
            </a:r>
            <a:r>
              <a:rPr lang="zh-CN" altLang="zh-CN" sz="1000" dirty="0"/>
              <a:t>，智慧树最终成绩以成绩发布后为准。</a:t>
            </a:r>
            <a:endParaRPr lang="zh-CN" altLang="zh-CN" sz="1000" dirty="0"/>
          </a:p>
          <a:p>
            <a:r>
              <a:rPr lang="zh-CN" altLang="zh-CN" sz="1000" dirty="0"/>
              <a:t>在学习过程中，若【成绩分析】中的各项得分出现问题，可先自行</a:t>
            </a:r>
            <a:r>
              <a:rPr lang="zh-CN" altLang="zh-CN" sz="1000" b="1" dirty="0"/>
              <a:t>刷新</a:t>
            </a:r>
            <a:r>
              <a:rPr lang="zh-CN" altLang="zh-CN" sz="1000" dirty="0"/>
              <a:t>一下再查看。</a:t>
            </a:r>
            <a:endParaRPr lang="zh-CN" altLang="zh-CN" sz="1000" dirty="0"/>
          </a:p>
        </p:txBody>
      </p:sp>
      <p:sp>
        <p:nvSpPr>
          <p:cNvPr id="19" name="圆角矩形 18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4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4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  <p:bldP spid="52234" grpId="0" animBg="1"/>
      <p:bldP spid="52234" grpId="1" animBg="1"/>
      <p:bldP spid="154638" grpId="0" animBg="1"/>
      <p:bldP spid="154638" grpId="1" animBg="1"/>
      <p:bldP spid="52236" grpId="0" animBg="1"/>
      <p:bldP spid="52237" grpId="0" animBg="1"/>
      <p:bldP spid="154641" grpId="0" animBg="1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524" y="650099"/>
            <a:ext cx="2251075" cy="2748915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2"/>
          <a:stretch>
            <a:fillRect/>
          </a:stretch>
        </p:blipFill>
        <p:spPr>
          <a:xfrm>
            <a:off x="616478" y="1009903"/>
            <a:ext cx="2196427" cy="154474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47" name="椭圆 46"/>
          <p:cNvSpPr/>
          <p:nvPr/>
        </p:nvSpPr>
        <p:spPr>
          <a:xfrm>
            <a:off x="2899396" y="1551149"/>
            <a:ext cx="473410" cy="4734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/>
          <p:cNvSpPr/>
          <p:nvPr/>
        </p:nvSpPr>
        <p:spPr>
          <a:xfrm>
            <a:off x="2888227" y="2589486"/>
            <a:ext cx="473410" cy="4734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959466" y="1536111"/>
            <a:ext cx="473410" cy="4734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048"/>
          <p:cNvGrpSpPr/>
          <p:nvPr/>
        </p:nvGrpSpPr>
        <p:grpSpPr>
          <a:xfrm>
            <a:off x="6633501" y="3546192"/>
            <a:ext cx="1394883" cy="1248265"/>
            <a:chOff x="6713191" y="3612118"/>
            <a:chExt cx="1394883" cy="1248267"/>
          </a:xfrm>
        </p:grpSpPr>
        <p:sp>
          <p:nvSpPr>
            <p:cNvPr id="84" name="TextBox 83"/>
            <p:cNvSpPr txBox="1"/>
            <p:nvPr/>
          </p:nvSpPr>
          <p:spPr>
            <a:xfrm>
              <a:off x="6713191" y="3844731"/>
              <a:ext cx="1394883" cy="101565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000" dirty="0"/>
                <a:t>输入学校、姓名、学号、以及绑定的手机号码和问题，提交给人工客服即可</a:t>
              </a:r>
              <a:endParaRPr lang="zh-CN" altLang="en-US" sz="1000" dirty="0"/>
            </a:p>
            <a:p>
              <a:r>
                <a:rPr lang="en-US" altLang="zh-CN" sz="1000" dirty="0"/>
                <a:t>7*16</a:t>
              </a:r>
              <a:r>
                <a:rPr lang="zh-CN" altLang="en-US" sz="1000" dirty="0"/>
                <a:t>小时在线，</a:t>
              </a:r>
              <a:endParaRPr lang="zh-CN" altLang="en-US" sz="1000" dirty="0"/>
            </a:p>
            <a:p>
              <a:r>
                <a:rPr lang="en-US" altLang="zh-CN" sz="1000" dirty="0"/>
                <a:t>8:00-24:00</a:t>
              </a:r>
              <a:endParaRPr lang="zh-CN" altLang="en-US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27615" y="3612118"/>
              <a:ext cx="1008112" cy="28507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转人工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</p:grpSp>
      <p:sp>
        <p:nvSpPr>
          <p:cNvPr id="2054" name="TextBox 2053"/>
          <p:cNvSpPr txBox="1"/>
          <p:nvPr/>
        </p:nvSpPr>
        <p:spPr>
          <a:xfrm>
            <a:off x="2903374" y="1589901"/>
            <a:ext cx="516499" cy="415444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Humnst777 BlkCn BT" panose="020B0803030504020204" pitchFamily="34" charset="0"/>
              </a:rPr>
              <a:t>01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Humnst777 BlkCn BT" panose="020B0803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87524" y="2618505"/>
            <a:ext cx="532348" cy="415444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02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70636" y="1551149"/>
            <a:ext cx="664492" cy="415444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03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31" name="TextBox 86"/>
          <p:cNvSpPr txBox="1"/>
          <p:nvPr/>
        </p:nvSpPr>
        <p:spPr>
          <a:xfrm>
            <a:off x="4388316" y="1261076"/>
            <a:ext cx="561255" cy="1737912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帮助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pic>
        <p:nvPicPr>
          <p:cNvPr id="33" name="图片 32" descr="APP在线客服"/>
          <p:cNvPicPr/>
          <p:nvPr/>
        </p:nvPicPr>
        <p:blipFill>
          <a:blip r:embed="rId3"/>
          <a:stretch>
            <a:fillRect/>
          </a:stretch>
        </p:blipFill>
        <p:spPr>
          <a:xfrm>
            <a:off x="3540496" y="980864"/>
            <a:ext cx="2183437" cy="4036247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35" name="圆角矩形 34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6" y="529791"/>
            <a:ext cx="3416597" cy="415592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42010" y="2003365"/>
            <a:ext cx="703262" cy="488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华文隶书" panose="02010800040101010101" pitchFamily="2" charset="-122"/>
                <a:cs typeface="Verdana" panose="020B0604030504040204" pitchFamily="34" charset="0"/>
              </a:rPr>
              <a:t>02</a:t>
            </a:r>
            <a:endParaRPr lang="en-US" sz="2400" kern="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华文隶书" panose="02010800040101010101" pitchFamily="2" charset="-122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2010" y="2690629"/>
            <a:ext cx="703262" cy="488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华文隶书" panose="02010800040101010101" pitchFamily="2" charset="-122"/>
                <a:cs typeface="Verdana" panose="020B0604030504040204" pitchFamily="34" charset="0"/>
              </a:rPr>
              <a:t>03</a:t>
            </a:r>
            <a:endParaRPr lang="en-US" sz="2400" kern="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华文隶书" panose="02010800040101010101" pitchFamily="2" charset="-122"/>
              <a:cs typeface="Verdana" panose="020B060403050404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64322" y="2066467"/>
            <a:ext cx="3348038" cy="4016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0000" tIns="46800" rIns="90000" bIns="468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学习操作</a:t>
            </a:r>
            <a:endParaRPr 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64322" y="2753805"/>
            <a:ext cx="3348038" cy="4016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0000" tIns="46800" rIns="90000" bIns="468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课程考核</a:t>
            </a:r>
            <a:endParaRPr 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7904" y="1347614"/>
            <a:ext cx="703262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华文隶书" panose="02010800040101010101" pitchFamily="2" charset="-122"/>
                <a:cs typeface="Verdana" panose="020B0604030504040204" pitchFamily="34" charset="0"/>
              </a:rPr>
              <a:t>01</a:t>
            </a:r>
            <a:endParaRPr lang="en-US" sz="2400" kern="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华文隶书" panose="02010800040101010101" pitchFamily="2" charset="-122"/>
              <a:cs typeface="Verdana" panose="020B060403050404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64322" y="1410716"/>
            <a:ext cx="3348038" cy="4016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0000" tIns="46800" rIns="90000" bIns="468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登陆报道</a:t>
            </a:r>
            <a:endParaRPr 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691680" y="843558"/>
            <a:ext cx="1152127" cy="352839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txBody>
          <a:bodyPr wrap="none" lIns="68562" tIns="34281" rIns="68562" bIns="34281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691680" y="1635646"/>
            <a:ext cx="1167577" cy="1758886"/>
            <a:chOff x="688168" y="1342594"/>
            <a:chExt cx="1166692" cy="1759055"/>
          </a:xfrm>
        </p:grpSpPr>
        <p:sp>
          <p:nvSpPr>
            <p:cNvPr id="21" name="TextBox 20"/>
            <p:cNvSpPr txBox="1"/>
            <p:nvPr/>
          </p:nvSpPr>
          <p:spPr>
            <a:xfrm>
              <a:off x="688168" y="1342594"/>
              <a:ext cx="1030269" cy="1656766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CN" altLang="en-US" sz="5500" b="1" spc="599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500" b="1" spc="599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93545" y="1893510"/>
              <a:ext cx="461315" cy="1208139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en-US" altLang="zh-CN" b="1" spc="-150" dirty="0">
                  <a:solidFill>
                    <a:schemeClr val="accent3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CONTENTS</a:t>
              </a:r>
              <a:endParaRPr lang="zh-CN" altLang="en-US" b="1" spc="-150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1" grpId="1"/>
      <p:bldP spid="34" grpId="0" animBg="1"/>
      <p:bldP spid="37" grpId="0" animBg="1"/>
      <p:bldP spid="41" grpId="1"/>
      <p:bldP spid="42" grpId="0" animBg="1"/>
      <p:bldP spid="2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/>
          <p:cNvSpPr/>
          <p:nvPr/>
        </p:nvSpPr>
        <p:spPr bwMode="auto">
          <a:xfrm>
            <a:off x="2770232" y="3910877"/>
            <a:ext cx="1924366" cy="1233146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7" name="Freeform 20"/>
          <p:cNvSpPr/>
          <p:nvPr/>
        </p:nvSpPr>
        <p:spPr bwMode="auto">
          <a:xfrm>
            <a:off x="4577332" y="3957485"/>
            <a:ext cx="1399675" cy="55032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9" name="Freeform 22"/>
          <p:cNvSpPr/>
          <p:nvPr/>
        </p:nvSpPr>
        <p:spPr bwMode="auto">
          <a:xfrm>
            <a:off x="3842166" y="2753101"/>
            <a:ext cx="554759" cy="1282577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5011817" y="3193657"/>
            <a:ext cx="1554526" cy="1243483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3349048" y="1691555"/>
            <a:ext cx="1345552" cy="521752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2" name="Freeform 25"/>
          <p:cNvSpPr/>
          <p:nvPr/>
        </p:nvSpPr>
        <p:spPr bwMode="auto">
          <a:xfrm>
            <a:off x="3228774" y="3037282"/>
            <a:ext cx="1053891" cy="53678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4282665" y="2238865"/>
            <a:ext cx="536718" cy="1054029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4" name="Freeform 27"/>
          <p:cNvSpPr/>
          <p:nvPr/>
        </p:nvSpPr>
        <p:spPr bwMode="auto">
          <a:xfrm>
            <a:off x="4631457" y="1229945"/>
            <a:ext cx="539725" cy="1054029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18593" y="3874790"/>
            <a:ext cx="321729" cy="321771"/>
          </a:xfrm>
          <a:prstGeom prst="ellipse">
            <a:avLst/>
          </a:prstGeom>
          <a:solidFill>
            <a:schemeClr val="accent3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60116" y="2798384"/>
            <a:ext cx="321729" cy="321771"/>
          </a:xfrm>
          <a:prstGeom prst="ellipse">
            <a:avLst/>
          </a:prstGeom>
          <a:solidFill>
            <a:schemeClr val="accent2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96256" y="3132008"/>
            <a:ext cx="321729" cy="321771"/>
          </a:xfrm>
          <a:prstGeom prst="ellipse">
            <a:avLst/>
          </a:prstGeom>
          <a:solidFill>
            <a:schemeClr val="accent3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65065" y="1442283"/>
            <a:ext cx="321729" cy="321771"/>
          </a:xfrm>
          <a:prstGeom prst="ellipse">
            <a:avLst/>
          </a:prstGeom>
          <a:solidFill>
            <a:schemeClr val="accent1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>
              <a:defRPr/>
            </a:pPr>
            <a:endParaRPr lang="zh-CN" altLang="en-US" sz="1400" kern="0" dirty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107504" y="3700202"/>
            <a:ext cx="2450781" cy="761727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学习中，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视频不可拖动进度条或加速观看，</a:t>
            </a: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会影响学习进度分；每个章节测试最多可申请</a:t>
            </a:r>
            <a:r>
              <a:rPr lang="en-US" altLang="zh-CN" sz="10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重做，以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答题成绩为准</a:t>
            </a:r>
            <a:endParaRPr lang="en-US" altLang="zh-CN" sz="1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31656" y="2574838"/>
            <a:ext cx="2680139" cy="503707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总成绩（</a:t>
            </a:r>
            <a:r>
              <a:rPr lang="en-US" altLang="zh-CN" sz="1000" dirty="0">
                <a:solidFill>
                  <a:schemeClr val="tx1"/>
                </a:solidFill>
              </a:rPr>
              <a:t>100</a:t>
            </a:r>
            <a:r>
              <a:rPr lang="zh-CN" altLang="en-US" sz="1000" dirty="0">
                <a:solidFill>
                  <a:schemeClr val="tx1"/>
                </a:solidFill>
              </a:rPr>
              <a:t>分）</a:t>
            </a:r>
            <a:r>
              <a:rPr lang="en-US" altLang="zh-CN" sz="1000" dirty="0">
                <a:solidFill>
                  <a:schemeClr val="tx1"/>
                </a:solidFill>
              </a:rPr>
              <a:t>=</a:t>
            </a:r>
            <a:r>
              <a:rPr lang="zh-CN" altLang="en-US" sz="1000" dirty="0">
                <a:solidFill>
                  <a:srgbClr val="FF0000"/>
                </a:solidFill>
              </a:rPr>
              <a:t>在线视频观看（教程</a:t>
            </a:r>
            <a:r>
              <a:rPr lang="en-US" altLang="zh-CN" sz="1000" dirty="0">
                <a:solidFill>
                  <a:srgbClr val="FF0000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见面课）</a:t>
            </a:r>
            <a:r>
              <a:rPr lang="en-US" altLang="zh-CN" sz="1000" dirty="0">
                <a:solidFill>
                  <a:schemeClr val="tx1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章节测试</a:t>
            </a:r>
            <a:r>
              <a:rPr lang="en-US" altLang="zh-CN" sz="1000" dirty="0">
                <a:solidFill>
                  <a:schemeClr val="tx1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期末测试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3229" y="2961524"/>
            <a:ext cx="2069251" cy="530894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期末考试过程中不能中断，不能退出，必须在规定时间内完成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995503" y="1143422"/>
            <a:ext cx="321729" cy="321771"/>
          </a:xfrm>
          <a:prstGeom prst="ellipse">
            <a:avLst/>
          </a:prstGeom>
          <a:solidFill>
            <a:schemeClr val="accent1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388455" y="1328584"/>
            <a:ext cx="2811896" cy="253895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登录时，</a:t>
            </a:r>
            <a:r>
              <a:rPr lang="zh-CN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学号和姓名</a:t>
            </a:r>
            <a:r>
              <a:rPr lang="zh-CN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与教务系统的必须相一致</a:t>
            </a:r>
            <a:endParaRPr lang="en-US" altLang="zh-CN" sz="10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5371422" y="859864"/>
            <a:ext cx="3305034" cy="761727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在规定时间内完成视频观看、章节测试，在考试开放时间内完成期末考试，</a:t>
            </a:r>
            <a:r>
              <a:rPr lang="zh-CN" altLang="en-US" sz="1000" dirty="0">
                <a:solidFill>
                  <a:srgbClr val="FF0000"/>
                </a:solidFill>
              </a:rPr>
              <a:t>期末考试一旦开始，观看视频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、章节测试</a:t>
            </a:r>
            <a:r>
              <a:rPr lang="zh-CN" altLang="en-US" sz="1000" dirty="0">
                <a:solidFill>
                  <a:srgbClr val="FF0000"/>
                </a:solidFill>
              </a:rPr>
              <a:t>将不再记录进度计入成绩</a:t>
            </a:r>
            <a:r>
              <a:rPr lang="zh-CN" altLang="en-US" sz="1000" dirty="0">
                <a:solidFill>
                  <a:schemeClr val="tx1"/>
                </a:solidFill>
              </a:rPr>
              <a:t>。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  <p:grpSp>
        <p:nvGrpSpPr>
          <p:cNvPr id="30" name="组合 4"/>
          <p:cNvGrpSpPr/>
          <p:nvPr/>
        </p:nvGrpSpPr>
        <p:grpSpPr>
          <a:xfrm>
            <a:off x="4961462" y="1863537"/>
            <a:ext cx="4074671" cy="776668"/>
            <a:chOff x="1433434" y="2169684"/>
            <a:chExt cx="6110214" cy="1715210"/>
          </a:xfrm>
        </p:grpSpPr>
        <p:grpSp>
          <p:nvGrpSpPr>
            <p:cNvPr id="31" name="组合 1"/>
            <p:cNvGrpSpPr/>
            <p:nvPr/>
          </p:nvGrpSpPr>
          <p:grpSpPr>
            <a:xfrm>
              <a:off x="1433434" y="2169684"/>
              <a:ext cx="2319188" cy="1090185"/>
              <a:chOff x="1433434" y="2169684"/>
              <a:chExt cx="2319188" cy="1090185"/>
            </a:xfrm>
          </p:grpSpPr>
          <p:sp>
            <p:nvSpPr>
              <p:cNvPr id="38" name="Freeform 6"/>
              <p:cNvSpPr/>
              <p:nvPr/>
            </p:nvSpPr>
            <p:spPr bwMode="auto">
              <a:xfrm>
                <a:off x="1433434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dist="190500" dir="90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TextBox 26"/>
              <p:cNvSpPr txBox="1">
                <a:spLocks noChangeArrowheads="1"/>
              </p:cNvSpPr>
              <p:nvPr/>
            </p:nvSpPr>
            <p:spPr bwMode="auto">
              <a:xfrm>
                <a:off x="2242784" y="2169684"/>
                <a:ext cx="738448" cy="10195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划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224460" y="2169684"/>
              <a:ext cx="2319188" cy="1090185"/>
              <a:chOff x="5224460" y="2169684"/>
              <a:chExt cx="2319188" cy="1090185"/>
            </a:xfrm>
          </p:grpSpPr>
          <p:sp>
            <p:nvSpPr>
              <p:cNvPr id="36" name="Freeform 6"/>
              <p:cNvSpPr/>
              <p:nvPr/>
            </p:nvSpPr>
            <p:spPr bwMode="auto">
              <a:xfrm>
                <a:off x="5224460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27000" dist="190500" dir="90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TextBox 34"/>
              <p:cNvSpPr txBox="1">
                <a:spLocks noChangeArrowheads="1"/>
              </p:cNvSpPr>
              <p:nvPr/>
            </p:nvSpPr>
            <p:spPr bwMode="auto">
              <a:xfrm>
                <a:off x="6038117" y="2169684"/>
                <a:ext cx="738448" cy="10195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2"/>
            <p:cNvGrpSpPr/>
            <p:nvPr/>
          </p:nvGrpSpPr>
          <p:grpSpPr>
            <a:xfrm>
              <a:off x="3326498" y="2834627"/>
              <a:ext cx="2319188" cy="1050267"/>
              <a:chOff x="3326498" y="2834627"/>
              <a:chExt cx="2319188" cy="1050267"/>
            </a:xfrm>
          </p:grpSpPr>
          <p:sp>
            <p:nvSpPr>
              <p:cNvPr id="34" name="Freeform 6"/>
              <p:cNvSpPr/>
              <p:nvPr/>
            </p:nvSpPr>
            <p:spPr bwMode="auto">
              <a:xfrm flipV="1">
                <a:off x="3326498" y="2834627"/>
                <a:ext cx="2319188" cy="1024879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27000" dist="190500" dir="90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TextBox 35"/>
              <p:cNvSpPr txBox="1">
                <a:spLocks noChangeArrowheads="1"/>
              </p:cNvSpPr>
              <p:nvPr/>
            </p:nvSpPr>
            <p:spPr bwMode="auto">
              <a:xfrm>
                <a:off x="4192747" y="2865344"/>
                <a:ext cx="738448" cy="10195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/>
      <p:bldP spid="22" grpId="0"/>
      <p:bldP spid="23" grpId="0"/>
      <p:bldP spid="25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944688" y="2784475"/>
            <a:ext cx="596900" cy="600075"/>
          </a:xfrm>
          <a:prstGeom prst="ellipse">
            <a:avLst/>
          </a:prstGeom>
          <a:solidFill>
            <a:schemeClr val="accent1">
              <a:alpha val="23921"/>
            </a:schemeClr>
          </a:solidFill>
          <a:ln w="12700">
            <a:solidFill>
              <a:schemeClr val="accent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1682750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1682750" y="2100264"/>
            <a:ext cx="234950" cy="442912"/>
          </a:xfrm>
          <a:custGeom>
            <a:avLst/>
            <a:gdLst>
              <a:gd name="T0" fmla="*/ 2147483647 w 68"/>
              <a:gd name="T1" fmla="*/ 0 h 128"/>
              <a:gd name="T2" fmla="*/ 2147483647 w 68"/>
              <a:gd name="T3" fmla="*/ 0 h 128"/>
              <a:gd name="T4" fmla="*/ 2147483647 w 68"/>
              <a:gd name="T5" fmla="*/ 2147483647 h 128"/>
              <a:gd name="T6" fmla="*/ 2147483647 w 68"/>
              <a:gd name="T7" fmla="*/ 2147483647 h 128"/>
              <a:gd name="T8" fmla="*/ 0 w 68"/>
              <a:gd name="T9" fmla="*/ 2147483647 h 128"/>
              <a:gd name="T10" fmla="*/ 0 w 68"/>
              <a:gd name="T11" fmla="*/ 2147483647 h 128"/>
              <a:gd name="T12" fmla="*/ 2147483647 w 68"/>
              <a:gd name="T13" fmla="*/ 0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28"/>
              <a:gd name="T23" fmla="*/ 68 w 68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1984376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2284414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582864" y="1096964"/>
            <a:ext cx="236537" cy="1446212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1984376" y="1797052"/>
            <a:ext cx="234950" cy="746125"/>
          </a:xfrm>
          <a:custGeom>
            <a:avLst/>
            <a:gdLst>
              <a:gd name="T0" fmla="*/ 2147483647 w 68"/>
              <a:gd name="T1" fmla="*/ 0 h 215"/>
              <a:gd name="T2" fmla="*/ 2147483647 w 68"/>
              <a:gd name="T3" fmla="*/ 0 h 215"/>
              <a:gd name="T4" fmla="*/ 2147483647 w 68"/>
              <a:gd name="T5" fmla="*/ 2147483647 h 215"/>
              <a:gd name="T6" fmla="*/ 2147483647 w 68"/>
              <a:gd name="T7" fmla="*/ 2147483647 h 215"/>
              <a:gd name="T8" fmla="*/ 0 w 68"/>
              <a:gd name="T9" fmla="*/ 2147483647 h 215"/>
              <a:gd name="T10" fmla="*/ 0 w 68"/>
              <a:gd name="T11" fmla="*/ 2147483647 h 215"/>
              <a:gd name="T12" fmla="*/ 2147483647 w 68"/>
              <a:gd name="T13" fmla="*/ 0 h 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5"/>
              <a:gd name="T23" fmla="*/ 68 w 68"/>
              <a:gd name="T24" fmla="*/ 215 h 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2284414" y="1484314"/>
            <a:ext cx="236537" cy="1058862"/>
          </a:xfrm>
          <a:custGeom>
            <a:avLst/>
            <a:gdLst>
              <a:gd name="T0" fmla="*/ 2147483647 w 68"/>
              <a:gd name="T1" fmla="*/ 0 h 305"/>
              <a:gd name="T2" fmla="*/ 2147483647 w 68"/>
              <a:gd name="T3" fmla="*/ 0 h 305"/>
              <a:gd name="T4" fmla="*/ 2147483647 w 68"/>
              <a:gd name="T5" fmla="*/ 2147483647 h 305"/>
              <a:gd name="T6" fmla="*/ 2147483647 w 68"/>
              <a:gd name="T7" fmla="*/ 2147483647 h 305"/>
              <a:gd name="T8" fmla="*/ 2147483647 w 68"/>
              <a:gd name="T9" fmla="*/ 2147483647 h 305"/>
              <a:gd name="T10" fmla="*/ 0 w 68"/>
              <a:gd name="T11" fmla="*/ 2147483647 h 305"/>
              <a:gd name="T12" fmla="*/ 0 w 68"/>
              <a:gd name="T13" fmla="*/ 2147483647 h 305"/>
              <a:gd name="T14" fmla="*/ 0 w 68"/>
              <a:gd name="T15" fmla="*/ 2147483647 h 305"/>
              <a:gd name="T16" fmla="*/ 2147483647 w 68"/>
              <a:gd name="T17" fmla="*/ 0 h 3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05"/>
              <a:gd name="T29" fmla="*/ 68 w 68"/>
              <a:gd name="T30" fmla="*/ 305 h 3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2582864" y="1279525"/>
            <a:ext cx="236537" cy="1263650"/>
          </a:xfrm>
          <a:custGeom>
            <a:avLst/>
            <a:gdLst>
              <a:gd name="T0" fmla="*/ 2147483647 w 68"/>
              <a:gd name="T1" fmla="*/ 0 h 364"/>
              <a:gd name="T2" fmla="*/ 2147483647 w 68"/>
              <a:gd name="T3" fmla="*/ 0 h 364"/>
              <a:gd name="T4" fmla="*/ 2147483647 w 68"/>
              <a:gd name="T5" fmla="*/ 2147483647 h 364"/>
              <a:gd name="T6" fmla="*/ 2147483647 w 68"/>
              <a:gd name="T7" fmla="*/ 2147483647 h 364"/>
              <a:gd name="T8" fmla="*/ 2147483647 w 68"/>
              <a:gd name="T9" fmla="*/ 2147483647 h 364"/>
              <a:gd name="T10" fmla="*/ 0 w 68"/>
              <a:gd name="T11" fmla="*/ 2147483647 h 364"/>
              <a:gd name="T12" fmla="*/ 0 w 68"/>
              <a:gd name="T13" fmla="*/ 2147483647 h 364"/>
              <a:gd name="T14" fmla="*/ 0 w 68"/>
              <a:gd name="T15" fmla="*/ 2147483647 h 364"/>
              <a:gd name="T16" fmla="*/ 2147483647 w 68"/>
              <a:gd name="T17" fmla="*/ 0 h 3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4"/>
              <a:gd name="T29" fmla="*/ 68 w 68"/>
              <a:gd name="T30" fmla="*/ 364 h 3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3302002" y="1096964"/>
            <a:ext cx="233363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3602039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3903664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4205290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3302002" y="2328863"/>
            <a:ext cx="233363" cy="214312"/>
          </a:xfrm>
          <a:custGeom>
            <a:avLst/>
            <a:gdLst>
              <a:gd name="T0" fmla="*/ 2147483647 w 68"/>
              <a:gd name="T1" fmla="*/ 0 h 62"/>
              <a:gd name="T2" fmla="*/ 2147483647 w 68"/>
              <a:gd name="T3" fmla="*/ 0 h 62"/>
              <a:gd name="T4" fmla="*/ 2147483647 w 68"/>
              <a:gd name="T5" fmla="*/ 2147483647 h 62"/>
              <a:gd name="T6" fmla="*/ 2147483647 w 68"/>
              <a:gd name="T7" fmla="*/ 2147483647 h 62"/>
              <a:gd name="T8" fmla="*/ 0 w 68"/>
              <a:gd name="T9" fmla="*/ 2147483647 h 62"/>
              <a:gd name="T10" fmla="*/ 0 w 68"/>
              <a:gd name="T11" fmla="*/ 2147483647 h 62"/>
              <a:gd name="T12" fmla="*/ 2147483647 w 68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62"/>
              <a:gd name="T23" fmla="*/ 68 w 6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3602039" y="1803402"/>
            <a:ext cx="236537" cy="739775"/>
          </a:xfrm>
          <a:custGeom>
            <a:avLst/>
            <a:gdLst>
              <a:gd name="T0" fmla="*/ 2147483647 w 68"/>
              <a:gd name="T1" fmla="*/ 0 h 213"/>
              <a:gd name="T2" fmla="*/ 2147483647 w 68"/>
              <a:gd name="T3" fmla="*/ 0 h 213"/>
              <a:gd name="T4" fmla="*/ 2147483647 w 68"/>
              <a:gd name="T5" fmla="*/ 2147483647 h 213"/>
              <a:gd name="T6" fmla="*/ 2147483647 w 68"/>
              <a:gd name="T7" fmla="*/ 2147483647 h 213"/>
              <a:gd name="T8" fmla="*/ 0 w 68"/>
              <a:gd name="T9" fmla="*/ 2147483647 h 213"/>
              <a:gd name="T10" fmla="*/ 0 w 68"/>
              <a:gd name="T11" fmla="*/ 2147483647 h 213"/>
              <a:gd name="T12" fmla="*/ 2147483647 w 68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3"/>
              <a:gd name="T23" fmla="*/ 68 w 68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3903664" y="1279525"/>
            <a:ext cx="236537" cy="1263650"/>
          </a:xfrm>
          <a:custGeom>
            <a:avLst/>
            <a:gdLst>
              <a:gd name="T0" fmla="*/ 2147483647 w 68"/>
              <a:gd name="T1" fmla="*/ 0 h 364"/>
              <a:gd name="T2" fmla="*/ 2147483647 w 68"/>
              <a:gd name="T3" fmla="*/ 0 h 364"/>
              <a:gd name="T4" fmla="*/ 2147483647 w 68"/>
              <a:gd name="T5" fmla="*/ 2147483647 h 364"/>
              <a:gd name="T6" fmla="*/ 2147483647 w 68"/>
              <a:gd name="T7" fmla="*/ 2147483647 h 364"/>
              <a:gd name="T8" fmla="*/ 2147483647 w 68"/>
              <a:gd name="T9" fmla="*/ 2147483647 h 364"/>
              <a:gd name="T10" fmla="*/ 0 w 68"/>
              <a:gd name="T11" fmla="*/ 2147483647 h 364"/>
              <a:gd name="T12" fmla="*/ 0 w 68"/>
              <a:gd name="T13" fmla="*/ 2147483647 h 364"/>
              <a:gd name="T14" fmla="*/ 0 w 68"/>
              <a:gd name="T15" fmla="*/ 2147483647 h 364"/>
              <a:gd name="T16" fmla="*/ 2147483647 w 68"/>
              <a:gd name="T17" fmla="*/ 0 h 3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4"/>
              <a:gd name="T29" fmla="*/ 68 w 68"/>
              <a:gd name="T30" fmla="*/ 364 h 3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4205290" y="1989139"/>
            <a:ext cx="236537" cy="554037"/>
          </a:xfrm>
          <a:custGeom>
            <a:avLst/>
            <a:gdLst>
              <a:gd name="T0" fmla="*/ 2147483647 w 68"/>
              <a:gd name="T1" fmla="*/ 0 h 160"/>
              <a:gd name="T2" fmla="*/ 2147483647 w 68"/>
              <a:gd name="T3" fmla="*/ 0 h 160"/>
              <a:gd name="T4" fmla="*/ 2147483647 w 68"/>
              <a:gd name="T5" fmla="*/ 2147483647 h 160"/>
              <a:gd name="T6" fmla="*/ 2147483647 w 68"/>
              <a:gd name="T7" fmla="*/ 2147483647 h 160"/>
              <a:gd name="T8" fmla="*/ 0 w 68"/>
              <a:gd name="T9" fmla="*/ 2147483647 h 160"/>
              <a:gd name="T10" fmla="*/ 0 w 68"/>
              <a:gd name="T11" fmla="*/ 2147483647 h 160"/>
              <a:gd name="T12" fmla="*/ 2147483647 w 68"/>
              <a:gd name="T13" fmla="*/ 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60"/>
              <a:gd name="T23" fmla="*/ 68 w 68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4913313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5214939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516564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3" name="Freeform 25"/>
          <p:cNvSpPr/>
          <p:nvPr/>
        </p:nvSpPr>
        <p:spPr bwMode="auto">
          <a:xfrm>
            <a:off x="5816600" y="1096964"/>
            <a:ext cx="236538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4" name="Freeform 26"/>
          <p:cNvSpPr/>
          <p:nvPr/>
        </p:nvSpPr>
        <p:spPr bwMode="auto">
          <a:xfrm>
            <a:off x="5816600" y="1273175"/>
            <a:ext cx="236538" cy="1270000"/>
          </a:xfrm>
          <a:custGeom>
            <a:avLst/>
            <a:gdLst>
              <a:gd name="T0" fmla="*/ 2147483647 w 68"/>
              <a:gd name="T1" fmla="*/ 0 h 366"/>
              <a:gd name="T2" fmla="*/ 2147483647 w 68"/>
              <a:gd name="T3" fmla="*/ 0 h 366"/>
              <a:gd name="T4" fmla="*/ 2147483647 w 68"/>
              <a:gd name="T5" fmla="*/ 2147483647 h 366"/>
              <a:gd name="T6" fmla="*/ 2147483647 w 68"/>
              <a:gd name="T7" fmla="*/ 2147483647 h 366"/>
              <a:gd name="T8" fmla="*/ 2147483647 w 68"/>
              <a:gd name="T9" fmla="*/ 2147483647 h 366"/>
              <a:gd name="T10" fmla="*/ 0 w 68"/>
              <a:gd name="T11" fmla="*/ 2147483647 h 366"/>
              <a:gd name="T12" fmla="*/ 0 w 68"/>
              <a:gd name="T13" fmla="*/ 2147483647 h 366"/>
              <a:gd name="T14" fmla="*/ 0 w 68"/>
              <a:gd name="T15" fmla="*/ 2147483647 h 366"/>
              <a:gd name="T16" fmla="*/ 2147483647 w 68"/>
              <a:gd name="T17" fmla="*/ 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6"/>
              <a:gd name="T29" fmla="*/ 68 w 68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5516564" y="1509714"/>
            <a:ext cx="234950" cy="1033462"/>
          </a:xfrm>
          <a:custGeom>
            <a:avLst/>
            <a:gdLst>
              <a:gd name="T0" fmla="*/ 2147483647 w 68"/>
              <a:gd name="T1" fmla="*/ 0 h 298"/>
              <a:gd name="T2" fmla="*/ 2147483647 w 68"/>
              <a:gd name="T3" fmla="*/ 0 h 298"/>
              <a:gd name="T4" fmla="*/ 2147483647 w 68"/>
              <a:gd name="T5" fmla="*/ 2147483647 h 298"/>
              <a:gd name="T6" fmla="*/ 2147483647 w 68"/>
              <a:gd name="T7" fmla="*/ 2147483647 h 298"/>
              <a:gd name="T8" fmla="*/ 2147483647 w 68"/>
              <a:gd name="T9" fmla="*/ 2147483647 h 298"/>
              <a:gd name="T10" fmla="*/ 0 w 68"/>
              <a:gd name="T11" fmla="*/ 2147483647 h 298"/>
              <a:gd name="T12" fmla="*/ 0 w 68"/>
              <a:gd name="T13" fmla="*/ 2147483647 h 298"/>
              <a:gd name="T14" fmla="*/ 0 w 68"/>
              <a:gd name="T15" fmla="*/ 2147483647 h 298"/>
              <a:gd name="T16" fmla="*/ 2147483647 w 68"/>
              <a:gd name="T17" fmla="*/ 0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298"/>
              <a:gd name="T29" fmla="*/ 68 w 68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5214939" y="1803402"/>
            <a:ext cx="234950" cy="739775"/>
          </a:xfrm>
          <a:custGeom>
            <a:avLst/>
            <a:gdLst>
              <a:gd name="T0" fmla="*/ 2147483647 w 68"/>
              <a:gd name="T1" fmla="*/ 0 h 213"/>
              <a:gd name="T2" fmla="*/ 2147483647 w 68"/>
              <a:gd name="T3" fmla="*/ 0 h 213"/>
              <a:gd name="T4" fmla="*/ 2147483647 w 68"/>
              <a:gd name="T5" fmla="*/ 2147483647 h 213"/>
              <a:gd name="T6" fmla="*/ 2147483647 w 68"/>
              <a:gd name="T7" fmla="*/ 2147483647 h 213"/>
              <a:gd name="T8" fmla="*/ 0 w 68"/>
              <a:gd name="T9" fmla="*/ 2147483647 h 213"/>
              <a:gd name="T10" fmla="*/ 0 w 68"/>
              <a:gd name="T11" fmla="*/ 2147483647 h 213"/>
              <a:gd name="T12" fmla="*/ 2147483647 w 68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3"/>
              <a:gd name="T23" fmla="*/ 68 w 68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4913313" y="2109790"/>
            <a:ext cx="234950" cy="433387"/>
          </a:xfrm>
          <a:custGeom>
            <a:avLst/>
            <a:gdLst>
              <a:gd name="T0" fmla="*/ 2147483647 w 68"/>
              <a:gd name="T1" fmla="*/ 0 h 125"/>
              <a:gd name="T2" fmla="*/ 2147483647 w 68"/>
              <a:gd name="T3" fmla="*/ 0 h 125"/>
              <a:gd name="T4" fmla="*/ 2147483647 w 68"/>
              <a:gd name="T5" fmla="*/ 2147483647 h 125"/>
              <a:gd name="T6" fmla="*/ 2147483647 w 68"/>
              <a:gd name="T7" fmla="*/ 2147483647 h 125"/>
              <a:gd name="T8" fmla="*/ 0 w 68"/>
              <a:gd name="T9" fmla="*/ 2147483647 h 125"/>
              <a:gd name="T10" fmla="*/ 0 w 68"/>
              <a:gd name="T11" fmla="*/ 2147483647 h 125"/>
              <a:gd name="T12" fmla="*/ 2147483647 w 68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25"/>
              <a:gd name="T23" fmla="*/ 68 w 68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6610350" y="1096964"/>
            <a:ext cx="236538" cy="1446212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9" name="Freeform 31"/>
          <p:cNvSpPr/>
          <p:nvPr/>
        </p:nvSpPr>
        <p:spPr bwMode="auto">
          <a:xfrm>
            <a:off x="6908801" y="1096964"/>
            <a:ext cx="236538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" name="Freeform 32"/>
          <p:cNvSpPr/>
          <p:nvPr/>
        </p:nvSpPr>
        <p:spPr bwMode="auto">
          <a:xfrm>
            <a:off x="7210425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1" name="Freeform 33"/>
          <p:cNvSpPr/>
          <p:nvPr/>
        </p:nvSpPr>
        <p:spPr bwMode="auto">
          <a:xfrm>
            <a:off x="7512050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2" name="Freeform 34"/>
          <p:cNvSpPr/>
          <p:nvPr/>
        </p:nvSpPr>
        <p:spPr bwMode="auto">
          <a:xfrm>
            <a:off x="7512050" y="1287463"/>
            <a:ext cx="234950" cy="1255712"/>
          </a:xfrm>
          <a:custGeom>
            <a:avLst/>
            <a:gdLst>
              <a:gd name="T0" fmla="*/ 2147483647 w 68"/>
              <a:gd name="T1" fmla="*/ 0 h 362"/>
              <a:gd name="T2" fmla="*/ 2147483647 w 68"/>
              <a:gd name="T3" fmla="*/ 0 h 362"/>
              <a:gd name="T4" fmla="*/ 2147483647 w 68"/>
              <a:gd name="T5" fmla="*/ 2147483647 h 362"/>
              <a:gd name="T6" fmla="*/ 2147483647 w 68"/>
              <a:gd name="T7" fmla="*/ 2147483647 h 362"/>
              <a:gd name="T8" fmla="*/ 2147483647 w 68"/>
              <a:gd name="T9" fmla="*/ 2147483647 h 362"/>
              <a:gd name="T10" fmla="*/ 0 w 68"/>
              <a:gd name="T11" fmla="*/ 2147483647 h 362"/>
              <a:gd name="T12" fmla="*/ 0 w 68"/>
              <a:gd name="T13" fmla="*/ 2147483647 h 362"/>
              <a:gd name="T14" fmla="*/ 0 w 68"/>
              <a:gd name="T15" fmla="*/ 2147483647 h 362"/>
              <a:gd name="T16" fmla="*/ 2147483647 w 68"/>
              <a:gd name="T17" fmla="*/ 0 h 3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2"/>
              <a:gd name="T29" fmla="*/ 68 w 68"/>
              <a:gd name="T30" fmla="*/ 362 h 3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7210425" y="1397002"/>
            <a:ext cx="234950" cy="1146175"/>
          </a:xfrm>
          <a:custGeom>
            <a:avLst/>
            <a:gdLst>
              <a:gd name="T0" fmla="*/ 2147483647 w 68"/>
              <a:gd name="T1" fmla="*/ 0 h 330"/>
              <a:gd name="T2" fmla="*/ 2147483647 w 68"/>
              <a:gd name="T3" fmla="*/ 0 h 330"/>
              <a:gd name="T4" fmla="*/ 2147483647 w 68"/>
              <a:gd name="T5" fmla="*/ 2147483647 h 330"/>
              <a:gd name="T6" fmla="*/ 2147483647 w 68"/>
              <a:gd name="T7" fmla="*/ 2147483647 h 330"/>
              <a:gd name="T8" fmla="*/ 2147483647 w 68"/>
              <a:gd name="T9" fmla="*/ 2147483647 h 330"/>
              <a:gd name="T10" fmla="*/ 0 w 68"/>
              <a:gd name="T11" fmla="*/ 2147483647 h 330"/>
              <a:gd name="T12" fmla="*/ 0 w 68"/>
              <a:gd name="T13" fmla="*/ 2147483647 h 330"/>
              <a:gd name="T14" fmla="*/ 0 w 68"/>
              <a:gd name="T15" fmla="*/ 2147483647 h 330"/>
              <a:gd name="T16" fmla="*/ 2147483647 w 68"/>
              <a:gd name="T17" fmla="*/ 0 h 3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30"/>
              <a:gd name="T29" fmla="*/ 68 w 68"/>
              <a:gd name="T30" fmla="*/ 330 h 3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6908801" y="2235201"/>
            <a:ext cx="236538" cy="307975"/>
          </a:xfrm>
          <a:custGeom>
            <a:avLst/>
            <a:gdLst>
              <a:gd name="T0" fmla="*/ 2147483647 w 68"/>
              <a:gd name="T1" fmla="*/ 0 h 89"/>
              <a:gd name="T2" fmla="*/ 2147483647 w 68"/>
              <a:gd name="T3" fmla="*/ 0 h 89"/>
              <a:gd name="T4" fmla="*/ 2147483647 w 68"/>
              <a:gd name="T5" fmla="*/ 2147483647 h 89"/>
              <a:gd name="T6" fmla="*/ 2147483647 w 68"/>
              <a:gd name="T7" fmla="*/ 2147483647 h 89"/>
              <a:gd name="T8" fmla="*/ 0 w 68"/>
              <a:gd name="T9" fmla="*/ 2147483647 h 89"/>
              <a:gd name="T10" fmla="*/ 0 w 68"/>
              <a:gd name="T11" fmla="*/ 2147483647 h 89"/>
              <a:gd name="T12" fmla="*/ 2147483647 w 68"/>
              <a:gd name="T13" fmla="*/ 0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9"/>
              <a:gd name="T23" fmla="*/ 68 w 68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6610350" y="1662113"/>
            <a:ext cx="236538" cy="881062"/>
          </a:xfrm>
          <a:custGeom>
            <a:avLst/>
            <a:gdLst>
              <a:gd name="T0" fmla="*/ 2147483647 w 68"/>
              <a:gd name="T1" fmla="*/ 0 h 254"/>
              <a:gd name="T2" fmla="*/ 2147483647 w 68"/>
              <a:gd name="T3" fmla="*/ 0 h 254"/>
              <a:gd name="T4" fmla="*/ 2147483647 w 68"/>
              <a:gd name="T5" fmla="*/ 2147483647 h 254"/>
              <a:gd name="T6" fmla="*/ 2147483647 w 68"/>
              <a:gd name="T7" fmla="*/ 2147483647 h 254"/>
              <a:gd name="T8" fmla="*/ 2147483647 w 68"/>
              <a:gd name="T9" fmla="*/ 2147483647 h 254"/>
              <a:gd name="T10" fmla="*/ 0 w 68"/>
              <a:gd name="T11" fmla="*/ 2147483647 h 254"/>
              <a:gd name="T12" fmla="*/ 0 w 68"/>
              <a:gd name="T13" fmla="*/ 2147483647 h 254"/>
              <a:gd name="T14" fmla="*/ 0 w 68"/>
              <a:gd name="T15" fmla="*/ 2147483647 h 254"/>
              <a:gd name="T16" fmla="*/ 2147483647 w 68"/>
              <a:gd name="T17" fmla="*/ 0 h 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254"/>
              <a:gd name="T29" fmla="*/ 68 w 68"/>
              <a:gd name="T30" fmla="*/ 254 h 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2087563" y="2924175"/>
            <a:ext cx="315912" cy="320675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570290" y="2784475"/>
            <a:ext cx="598487" cy="600075"/>
          </a:xfrm>
          <a:prstGeom prst="ellipse">
            <a:avLst/>
          </a:prstGeom>
          <a:solidFill>
            <a:schemeClr val="accent2">
              <a:alpha val="23921"/>
            </a:schemeClr>
          </a:solidFill>
          <a:ln w="12700">
            <a:solidFill>
              <a:schemeClr val="accent2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5189538" y="2784475"/>
            <a:ext cx="595312" cy="600075"/>
          </a:xfrm>
          <a:prstGeom prst="ellipse">
            <a:avLst/>
          </a:prstGeom>
          <a:solidFill>
            <a:schemeClr val="accent3">
              <a:alpha val="23921"/>
            </a:schemeClr>
          </a:solidFill>
          <a:ln w="12700">
            <a:solidFill>
              <a:schemeClr val="accent3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869113" y="2784475"/>
            <a:ext cx="595312" cy="600075"/>
          </a:xfrm>
          <a:prstGeom prst="ellipse">
            <a:avLst/>
          </a:prstGeom>
          <a:solidFill>
            <a:schemeClr val="accent4">
              <a:alpha val="23921"/>
            </a:schemeClr>
          </a:solidFill>
          <a:ln w="12700">
            <a:solidFill>
              <a:schemeClr val="accent4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360988" y="2984502"/>
            <a:ext cx="247650" cy="200025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698876" y="2935288"/>
            <a:ext cx="341313" cy="29845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7038975" y="2941639"/>
            <a:ext cx="254000" cy="282575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08113" y="3773490"/>
            <a:ext cx="1670050" cy="8541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请合理安排学习时间，凌晨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点系统正在跑数据，容易出现进度不匹配等情况发生。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080034" y="3408991"/>
            <a:ext cx="1411287" cy="205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6413" y="3773489"/>
            <a:ext cx="1668462" cy="9695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请勿同时使用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观看视频，容易造成数据紊乱，且平台只记录一端数据。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716745" y="3439153"/>
            <a:ext cx="1411288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60900" y="3773489"/>
            <a:ext cx="1670050" cy="738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同时多设备（两手手机同时）登录同一个账号进行视频观看，视为作弊。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32821" y="3439153"/>
            <a:ext cx="1411288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40477" y="3773490"/>
            <a:ext cx="1668463" cy="381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课程没有补考，仅一次考试机会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010810" y="3439153"/>
            <a:ext cx="1411287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13279"/>
            <a:ext cx="9144000" cy="5143500"/>
          </a:xfrm>
          <a:prstGeom prst="rect">
            <a:avLst/>
          </a:prstGeom>
          <a:noFill/>
        </p:spPr>
      </p:pic>
      <p:sp>
        <p:nvSpPr>
          <p:cNvPr id="10" name="圆角矩形 9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2267485" y="1995785"/>
            <a:ext cx="4747965" cy="6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23" tIns="32511" rIns="65023" bIns="3251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学分课，请务必重视</a:t>
            </a:r>
            <a:endParaRPr lang="zh-CN" alt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grpSp>
        <p:nvGrpSpPr>
          <p:cNvPr id="2" name="组合 81"/>
          <p:cNvGrpSpPr/>
          <p:nvPr/>
        </p:nvGrpSpPr>
        <p:grpSpPr>
          <a:xfrm>
            <a:off x="2489922" y="1995686"/>
            <a:ext cx="1073966" cy="1073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139952" y="2247915"/>
            <a:ext cx="1827694" cy="569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登陆报道</a:t>
            </a:r>
            <a:endParaRPr lang="en-US" altLang="zh-CN" sz="3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3882893" y="1598788"/>
            <a:ext cx="0" cy="19250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50975" y="2269920"/>
            <a:ext cx="903131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59142" y="1333645"/>
            <a:ext cx="1133127" cy="646132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NO.1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0665" y="3717081"/>
            <a:ext cx="1133127" cy="646132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NO.2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2561" y="3610908"/>
            <a:ext cx="2235839" cy="338526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www.zhihuishu.com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791767" y="2215025"/>
            <a:ext cx="5113839" cy="1277435"/>
            <a:chOff x="1055688" y="2953366"/>
            <a:chExt cx="6818451" cy="1703246"/>
          </a:xfrm>
        </p:grpSpPr>
        <p:grpSp>
          <p:nvGrpSpPr>
            <p:cNvPr id="3" name="组合 14"/>
            <p:cNvGrpSpPr/>
            <p:nvPr/>
          </p:nvGrpSpPr>
          <p:grpSpPr>
            <a:xfrm>
              <a:off x="1055688" y="3301685"/>
              <a:ext cx="6818451" cy="1006609"/>
              <a:chOff x="1055688" y="3496558"/>
              <a:chExt cx="6066237" cy="89556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055688" y="3496559"/>
                <a:ext cx="3163946" cy="89555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3957979" y="3496558"/>
                <a:ext cx="3163946" cy="89555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04800" dist="190500" dir="10800000" algn="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/>
              </a:p>
            </p:txBody>
          </p:sp>
        </p:grpSp>
        <p:sp>
          <p:nvSpPr>
            <p:cNvPr id="16" name="等腰三角形 15"/>
            <p:cNvSpPr/>
            <p:nvPr/>
          </p:nvSpPr>
          <p:spPr>
            <a:xfrm>
              <a:off x="2631800" y="2953366"/>
              <a:ext cx="404050" cy="34831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18" name="等腰三角形 17"/>
            <p:cNvSpPr/>
            <p:nvPr/>
          </p:nvSpPr>
          <p:spPr>
            <a:xfrm flipV="1">
              <a:off x="5900497" y="4308293"/>
              <a:ext cx="404050" cy="34831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5120655" y="3660480"/>
              <a:ext cx="178082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APP</a:t>
              </a:r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扫描下载</a:t>
              </a:r>
              <a:endParaRPr lang="zh-CN" altLang="en-US" sz="1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50144" y="3599418"/>
              <a:ext cx="2567370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电脑（</a:t>
              </a:r>
              <a:r>
                <a:rPr lang="en-US" altLang="zh-CN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web</a:t>
              </a:r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）端地址</a:t>
              </a:r>
              <a:endParaRPr lang="zh-CN" altLang="en-US" sz="1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pic>
        <p:nvPicPr>
          <p:cNvPr id="27" name="内容占位符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09"/>
          <a:stretch>
            <a:fillRect/>
          </a:stretch>
        </p:blipFill>
        <p:spPr>
          <a:xfrm>
            <a:off x="6062127" y="1333645"/>
            <a:ext cx="2975969" cy="2993119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038901" y="1925644"/>
            <a:ext cx="888382" cy="667711"/>
            <a:chOff x="3610120" y="261689"/>
            <a:chExt cx="636853" cy="39318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0" name="Freeform 249"/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1" name="矩形 30"/>
          <p:cNvSpPr/>
          <p:nvPr/>
        </p:nvSpPr>
        <p:spPr>
          <a:xfrm rot="19989859">
            <a:off x="4558809" y="1779723"/>
            <a:ext cx="12732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方正粗黑宋简体" pitchFamily="2" charset="-122"/>
                <a:ea typeface="方正粗黑宋简体" pitchFamily="2" charset="-122"/>
              </a:rPr>
              <a:t>扫我哦</a:t>
            </a:r>
            <a:endParaRPr lang="zh-CN" altLang="en-US" sz="20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99160" y="1248163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93"/>
          <p:cNvSpPr/>
          <p:nvPr/>
        </p:nvSpPr>
        <p:spPr>
          <a:xfrm>
            <a:off x="861492" y="1203600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93"/>
          <p:cNvSpPr/>
          <p:nvPr/>
        </p:nvSpPr>
        <p:spPr>
          <a:xfrm rot="10800000">
            <a:off x="7996471" y="2400104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566287" y="3075806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22" y="3514315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点击我的</a:t>
            </a:r>
            <a:endParaRPr lang="zh-CN" altLang="en-US" sz="1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936518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313966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2875" y="3534577"/>
            <a:ext cx="9809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点击未登录</a:t>
            </a:r>
            <a:endParaRPr lang="zh-CN" altLang="en-US" sz="1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0276" y="3534577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点击学号</a:t>
            </a:r>
            <a:endParaRPr lang="zh-CN" altLang="en-US" sz="1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691414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889649" y="3545149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选择学校</a:t>
            </a:r>
            <a:endParaRPr lang="zh-CN" altLang="en-US" sz="1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6097794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296029" y="3511136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输入学号</a:t>
            </a:r>
            <a:endParaRPr lang="zh-CN" altLang="en-US" sz="1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7479487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7677722" y="3511136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输入密码</a:t>
            </a:r>
            <a:endParaRPr lang="zh-CN" altLang="en-US" sz="1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73" y="673140"/>
            <a:ext cx="1373978" cy="23566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57" y="627534"/>
            <a:ext cx="1379342" cy="236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043608" y="4413965"/>
            <a:ext cx="7209479" cy="4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2" rIns="91386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点击选择学校，会出现搜索框，在搜索框内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我们要选择的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学校名称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，点击确定。然后输入我们的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大学学号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登陆密码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，初始登录密码为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endParaRPr lang="zh-CN" altLang="zh-CN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05" y="619699"/>
            <a:ext cx="1383910" cy="2373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" name="椭圆 26"/>
          <p:cNvSpPr/>
          <p:nvPr/>
        </p:nvSpPr>
        <p:spPr>
          <a:xfrm>
            <a:off x="1802573" y="843558"/>
            <a:ext cx="465171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733571" y="2790770"/>
            <a:ext cx="465171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649468" y="886247"/>
            <a:ext cx="465171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139952" y="1313319"/>
            <a:ext cx="974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139952" y="1491632"/>
            <a:ext cx="974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139951" y="1707654"/>
            <a:ext cx="974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93686" y="987574"/>
            <a:ext cx="11866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27" y="547074"/>
            <a:ext cx="1978842" cy="3104796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9850" y="3998012"/>
            <a:ext cx="2667207" cy="10131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7" name="等腰三角形 26"/>
          <p:cNvSpPr/>
          <p:nvPr/>
        </p:nvSpPr>
        <p:spPr>
          <a:xfrm>
            <a:off x="1431934" y="3736773"/>
            <a:ext cx="303038" cy="2612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95536" y="4106638"/>
            <a:ext cx="24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200" dirty="0">
                <a:solidFill>
                  <a:schemeClr val="bg1"/>
                </a:solidFill>
              </a:rPr>
              <a:t>          </a:t>
            </a:r>
            <a:r>
              <a:rPr lang="zh-CN" altLang="zh-CN" sz="1200" b="1" dirty="0">
                <a:solidFill>
                  <a:schemeClr val="bg1"/>
                </a:solidFill>
              </a:rPr>
              <a:t>验证姓氏</a:t>
            </a:r>
            <a:endParaRPr lang="zh-CN" altLang="zh-CN" sz="1200" b="1" dirty="0">
              <a:solidFill>
                <a:schemeClr val="bg1"/>
              </a:solidFill>
            </a:endParaRPr>
          </a:p>
          <a:p>
            <a:r>
              <a:rPr lang="zh-CN" altLang="zh-CN" sz="1200" dirty="0">
                <a:solidFill>
                  <a:schemeClr val="bg1"/>
                </a:solidFill>
              </a:rPr>
              <a:t>系统会提示学生补全</a:t>
            </a:r>
            <a:r>
              <a:rPr lang="zh-CN" altLang="zh-CN" sz="1200" b="1" dirty="0"/>
              <a:t>姓名的第一个字</a:t>
            </a:r>
            <a:r>
              <a:rPr lang="zh-CN" altLang="zh-CN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3" name="图片 12" descr="姓氏"/>
          <p:cNvPicPr/>
          <p:nvPr/>
        </p:nvPicPr>
        <p:blipFill>
          <a:blip r:embed="rId3"/>
          <a:srcRect l="-844" r="-844"/>
          <a:stretch>
            <a:fillRect/>
          </a:stretch>
        </p:blipFill>
        <p:spPr>
          <a:xfrm>
            <a:off x="695968" y="547074"/>
            <a:ext cx="1963662" cy="3104796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14" name="图片 13" descr="绑定手机号"/>
          <p:cNvPicPr/>
          <p:nvPr/>
        </p:nvPicPr>
        <p:blipFill>
          <a:blip r:embed="rId4"/>
          <a:srcRect l="-6224" r="-6224"/>
          <a:stretch>
            <a:fillRect/>
          </a:stretch>
        </p:blipFill>
        <p:spPr>
          <a:xfrm>
            <a:off x="3275856" y="547104"/>
            <a:ext cx="2088232" cy="3105778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15" name="等腰三角形 14"/>
          <p:cNvSpPr/>
          <p:nvPr/>
        </p:nvSpPr>
        <p:spPr>
          <a:xfrm rot="10800000" flipV="1">
            <a:off x="4198295" y="3778049"/>
            <a:ext cx="393153" cy="31385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6" name="圆角矩形 15"/>
          <p:cNvSpPr/>
          <p:nvPr/>
        </p:nvSpPr>
        <p:spPr>
          <a:xfrm>
            <a:off x="2917056" y="3998012"/>
            <a:ext cx="2807072" cy="10436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304800" dist="190500" dir="10800000" algn="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061071" y="4077150"/>
            <a:ext cx="2608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</a:rPr>
              <a:t>                            </a:t>
            </a:r>
            <a:r>
              <a:rPr lang="zh-CN" altLang="zh-CN" sz="1100" b="1" dirty="0">
                <a:solidFill>
                  <a:schemeClr val="bg1"/>
                </a:solidFill>
              </a:rPr>
              <a:t>绑定手机号</a:t>
            </a:r>
            <a:endParaRPr lang="en-US" altLang="zh-CN" sz="1100" b="1" dirty="0">
              <a:solidFill>
                <a:schemeClr val="bg1"/>
              </a:solidFill>
            </a:endParaRPr>
          </a:p>
          <a:p>
            <a:r>
              <a:rPr lang="zh-CN" altLang="zh-CN" sz="1100" dirty="0">
                <a:solidFill>
                  <a:schemeClr val="bg1"/>
                </a:solidFill>
              </a:rPr>
              <a:t>出于安全性因素考虑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zh-CN" altLang="zh-CN" sz="1100" dirty="0">
                <a:solidFill>
                  <a:schemeClr val="bg1"/>
                </a:solidFill>
              </a:rPr>
              <a:t>系统会要求学生绑定</a:t>
            </a:r>
            <a:r>
              <a:rPr lang="zh-CN" altLang="zh-CN" sz="1100" b="1" dirty="0"/>
              <a:t>手机号</a:t>
            </a:r>
            <a:endParaRPr lang="en-US" altLang="zh-CN" sz="1100" b="1" dirty="0"/>
          </a:p>
          <a:p>
            <a:r>
              <a:rPr lang="zh-CN" altLang="zh-CN" sz="1100" dirty="0">
                <a:solidFill>
                  <a:schemeClr val="bg1"/>
                </a:solidFill>
              </a:rPr>
              <a:t>所绑定的手机号之后可用于手机号</a:t>
            </a:r>
            <a:r>
              <a:rPr lang="zh-CN" altLang="zh-CN" sz="1100" b="1" dirty="0"/>
              <a:t>登录</a:t>
            </a:r>
            <a:r>
              <a:rPr lang="zh-CN" altLang="en-US" sz="1100" dirty="0">
                <a:solidFill>
                  <a:schemeClr val="bg1"/>
                </a:solidFill>
              </a:rPr>
              <a:t>，</a:t>
            </a:r>
            <a:r>
              <a:rPr lang="zh-CN" altLang="en-US" sz="1100" b="1" dirty="0"/>
              <a:t>密码找回或密码重置</a:t>
            </a:r>
            <a:r>
              <a:rPr lang="zh-CN" altLang="en-US" sz="1100" b="1" dirty="0">
                <a:solidFill>
                  <a:schemeClr val="bg1"/>
                </a:solidFill>
              </a:rPr>
              <a:t>。</a:t>
            </a:r>
            <a:endParaRPr lang="zh-CN" altLang="zh-CN" sz="1100" dirty="0">
              <a:solidFill>
                <a:schemeClr val="bg1"/>
              </a:solidFill>
            </a:endParaRPr>
          </a:p>
          <a:p>
            <a:endParaRPr lang="zh-CN" altLang="zh-CN" sz="1100" dirty="0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691001" y="3998012"/>
            <a:ext cx="2667207" cy="10131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9" name="等腰三角形 18"/>
          <p:cNvSpPr/>
          <p:nvPr/>
        </p:nvSpPr>
        <p:spPr>
          <a:xfrm>
            <a:off x="6873085" y="3736773"/>
            <a:ext cx="303038" cy="2612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836687" y="4106638"/>
            <a:ext cx="2436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                      </a:t>
            </a:r>
            <a:r>
              <a:rPr lang="zh-CN" altLang="zh-CN" sz="1100" b="1" dirty="0">
                <a:solidFill>
                  <a:schemeClr val="bg1"/>
                </a:solidFill>
              </a:rPr>
              <a:t>初始密码修改</a:t>
            </a:r>
            <a:endParaRPr lang="en-US" altLang="zh-CN" sz="1100" b="1" dirty="0">
              <a:solidFill>
                <a:schemeClr val="bg1"/>
              </a:solidFill>
            </a:endParaRPr>
          </a:p>
          <a:p>
            <a:r>
              <a:rPr lang="zh-CN" altLang="zh-CN" sz="1100" dirty="0">
                <a:solidFill>
                  <a:schemeClr val="bg1"/>
                </a:solidFill>
              </a:rPr>
              <a:t>出于安全性因素考虑</a:t>
            </a:r>
            <a:r>
              <a:rPr lang="zh-CN" altLang="en-US" sz="1100" dirty="0">
                <a:solidFill>
                  <a:schemeClr val="bg1"/>
                </a:solidFill>
              </a:rPr>
              <a:t>，</a:t>
            </a:r>
            <a:r>
              <a:rPr lang="zh-CN" altLang="zh-CN" sz="1100" dirty="0">
                <a:solidFill>
                  <a:schemeClr val="bg1"/>
                </a:solidFill>
              </a:rPr>
              <a:t>系统会要求学生绑定手机号后</a:t>
            </a:r>
            <a:r>
              <a:rPr lang="zh-CN" altLang="zh-CN" sz="1100" b="1" dirty="0"/>
              <a:t>修改初始密码</a:t>
            </a:r>
            <a:r>
              <a:rPr lang="zh-CN" altLang="en-US" sz="1100" dirty="0">
                <a:solidFill>
                  <a:srgbClr val="FF0000"/>
                </a:solidFill>
              </a:rPr>
              <a:t>，</a:t>
            </a:r>
            <a:r>
              <a:rPr lang="zh-CN" altLang="zh-CN" sz="1100" dirty="0">
                <a:solidFill>
                  <a:schemeClr val="bg1"/>
                </a:solidFill>
              </a:rPr>
              <a:t>请各位同学</a:t>
            </a:r>
            <a:r>
              <a:rPr lang="zh-CN" altLang="zh-CN" sz="1100" b="1" dirty="0"/>
              <a:t>妥善保管</a:t>
            </a:r>
            <a:r>
              <a:rPr lang="zh-CN" altLang="zh-CN" sz="1100" dirty="0">
                <a:solidFill>
                  <a:schemeClr val="bg1"/>
                </a:solidFill>
              </a:rPr>
              <a:t>自己的密码，不要轻易告诉他人</a:t>
            </a:r>
            <a:r>
              <a:rPr lang="zh-CN" altLang="en-US" sz="1100" dirty="0">
                <a:solidFill>
                  <a:schemeClr val="bg1"/>
                </a:solidFill>
              </a:rPr>
              <a:t>。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144386" y="916079"/>
            <a:ext cx="3767556" cy="3769837"/>
          </a:xfrm>
          <a:prstGeom prst="ellipse">
            <a:avLst/>
          </a:prstGeom>
          <a:noFill/>
          <a:ln w="9">
            <a:solidFill>
              <a:schemeClr val="bg1">
                <a:lumMod val="6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436535" y="1641500"/>
            <a:ext cx="439113" cy="4392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400242" y="3600326"/>
            <a:ext cx="440302" cy="439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062277" y="1120816"/>
            <a:ext cx="3337965" cy="3336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5105712" y="1507204"/>
            <a:ext cx="3930784" cy="4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2" rIns="91386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学生点击【确认】即完成了登录流程，课程会显示在【学习】模块</a:t>
            </a:r>
            <a:endParaRPr lang="zh-CN" alt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4947739" y="3542974"/>
            <a:ext cx="3233654" cy="5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2" rIns="91386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如课程已经开始，点击课程卡片上的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【开始学习】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就可以进行线上学习了，请同学们抓紧时间学习，否则会影响成绩</a:t>
            </a:r>
            <a:endParaRPr lang="zh-CN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QQ截图201706151819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56" y="1571534"/>
            <a:ext cx="1885415" cy="245892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755577" y="3011414"/>
            <a:ext cx="1193253" cy="11935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989485" y="3265841"/>
            <a:ext cx="697342" cy="6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0" tIns="34261" rIns="68520" bIns="3426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确认课程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1.11111E-6 L -0.17354 0.29051 " pathEditMode="relative" rAng="0" ptsTypes="AA">
                                      <p:cBhvr>
                                        <p:cTn id="31" dur="500" spd="-99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14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2.59259E-6 L -0.23143 0.15556 " pathEditMode="relative" rAng="0" ptsTypes="AA">
                                      <p:cBhvr>
                                        <p:cTn id="33" dur="500" spd="-99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 autoUpdateAnimBg="0"/>
      <p:bldP spid="13" grpId="1" animBg="1" autoUpdateAnimBg="0"/>
      <p:bldP spid="16" grpId="0" animBg="1" autoUpdateAnimBg="0"/>
      <p:bldP spid="16" grpId="1" animBg="1" autoUpdateAnimBg="0"/>
      <p:bldP spid="23" grpId="0" animBg="1" autoUpdateAnimBg="0"/>
      <p:bldP spid="29" grpId="0"/>
      <p:bldP spid="31" grpId="0"/>
      <p:bldP spid="25" grpId="0" animBg="1" autoUpdateAnimBg="0"/>
      <p:bldP spid="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effect"/>
          <p:cNvPicPr>
            <a:picLocks noChangeAspect="1" noChangeArrowheads="1"/>
          </p:cNvPicPr>
          <p:nvPr/>
        </p:nvPicPr>
        <p:blipFill>
          <a:blip r:embed="rId1" cstate="print">
            <a:lum bright="20000"/>
          </a:blip>
          <a:srcRect/>
          <a:stretch>
            <a:fillRect/>
          </a:stretch>
        </p:blipFill>
        <p:spPr bwMode="gray">
          <a:xfrm>
            <a:off x="1996421" y="3699699"/>
            <a:ext cx="2428843" cy="36604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" name="_effect"/>
          <p:cNvPicPr>
            <a:picLocks noChangeAspect="1" noChangeArrowheads="1"/>
          </p:cNvPicPr>
          <p:nvPr/>
        </p:nvPicPr>
        <p:blipFill>
          <a:blip r:embed="rId1" cstate="print">
            <a:lum bright="20000"/>
          </a:blip>
          <a:srcRect/>
          <a:stretch>
            <a:fillRect/>
          </a:stretch>
        </p:blipFill>
        <p:spPr bwMode="gray">
          <a:xfrm>
            <a:off x="4323142" y="3699699"/>
            <a:ext cx="2428843" cy="36604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_color1"/>
          <p:cNvSpPr/>
          <p:nvPr/>
        </p:nvSpPr>
        <p:spPr bwMode="gray">
          <a:xfrm>
            <a:off x="2332263" y="3104145"/>
            <a:ext cx="996570" cy="651776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9" name="_color1"/>
          <p:cNvSpPr/>
          <p:nvPr/>
        </p:nvSpPr>
        <p:spPr bwMode="gray">
          <a:xfrm>
            <a:off x="2322070" y="1394365"/>
            <a:ext cx="952764" cy="644107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0" name="_color1"/>
          <p:cNvSpPr/>
          <p:nvPr/>
        </p:nvSpPr>
        <p:spPr bwMode="gray">
          <a:xfrm>
            <a:off x="3289917" y="1395374"/>
            <a:ext cx="995475" cy="653968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1" name="_color1"/>
          <p:cNvSpPr/>
          <p:nvPr/>
        </p:nvSpPr>
        <p:spPr bwMode="gray">
          <a:xfrm>
            <a:off x="2131319" y="2024396"/>
            <a:ext cx="315398" cy="1099805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_color1"/>
          <p:cNvSpPr/>
          <p:nvPr/>
        </p:nvSpPr>
        <p:spPr bwMode="gray">
          <a:xfrm>
            <a:off x="3405333" y="3111810"/>
            <a:ext cx="949480" cy="644107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3" name="_color1"/>
          <p:cNvSpPr/>
          <p:nvPr/>
        </p:nvSpPr>
        <p:spPr bwMode="gray">
          <a:xfrm>
            <a:off x="4541863" y="1395152"/>
            <a:ext cx="995474" cy="651776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4" name="_color1"/>
          <p:cNvSpPr/>
          <p:nvPr/>
        </p:nvSpPr>
        <p:spPr bwMode="gray">
          <a:xfrm>
            <a:off x="5596791" y="1394362"/>
            <a:ext cx="952765" cy="644109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5" name="_color1"/>
          <p:cNvSpPr/>
          <p:nvPr/>
        </p:nvSpPr>
        <p:spPr bwMode="gray">
          <a:xfrm>
            <a:off x="4544276" y="3111810"/>
            <a:ext cx="954955" cy="644107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6" name="_color1"/>
          <p:cNvSpPr/>
          <p:nvPr/>
        </p:nvSpPr>
        <p:spPr bwMode="gray">
          <a:xfrm>
            <a:off x="5542791" y="3104145"/>
            <a:ext cx="993285" cy="651776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7" name="_color1"/>
          <p:cNvSpPr/>
          <p:nvPr/>
        </p:nvSpPr>
        <p:spPr bwMode="gray">
          <a:xfrm>
            <a:off x="6406775" y="2027679"/>
            <a:ext cx="315398" cy="1096518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8" name="_color1"/>
          <p:cNvSpPr/>
          <p:nvPr/>
        </p:nvSpPr>
        <p:spPr bwMode="gray">
          <a:xfrm>
            <a:off x="4234006" y="2032625"/>
            <a:ext cx="423816" cy="1097612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20" name="TextBox 64"/>
          <p:cNvSpPr txBox="1"/>
          <p:nvPr/>
        </p:nvSpPr>
        <p:spPr>
          <a:xfrm>
            <a:off x="2199750" y="2336490"/>
            <a:ext cx="1977662" cy="40009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685165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老生登陆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5"/>
          <p:cNvSpPr txBox="1"/>
          <p:nvPr/>
        </p:nvSpPr>
        <p:spPr>
          <a:xfrm>
            <a:off x="4516810" y="2292178"/>
            <a:ext cx="1978812" cy="40009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685165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登陆常见问题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688564" y="3974867"/>
            <a:ext cx="3307372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3" tIns="45711" rIns="91423" bIns="45711">
            <a:spAutoFit/>
          </a:bodyPr>
          <a:lstStyle/>
          <a:p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打开知到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，在【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】模块点击【立即登录】，选择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完成登录。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若学校已经导入选课名单，则会显示所导入课程的选课列表，学生点击【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】即完成了登录流程。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若学校还未导入，请耐心等待。</a:t>
            </a:r>
            <a:endParaRPr sz="1200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762584" y="3611134"/>
            <a:ext cx="2268175" cy="3255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685165">
              <a:lnSpc>
                <a:spcPct val="120000"/>
              </a:lnSpc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gray">
          <a:xfrm>
            <a:off x="5436220" y="628303"/>
            <a:ext cx="2729619" cy="1004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3" tIns="45711" rIns="91423" bIns="45711">
            <a:spAutoFit/>
          </a:bodyPr>
          <a:lstStyle/>
          <a:p>
            <a:r>
              <a:rPr lang="zh-CN" altLang="zh-CN" sz="1200" dirty="0"/>
              <a:t>未登录状态下，在</a:t>
            </a:r>
            <a:r>
              <a:rPr lang="zh-CN" altLang="zh-CN" sz="1200" b="1" dirty="0"/>
              <a:t>【我的】</a:t>
            </a:r>
            <a:r>
              <a:rPr lang="zh-CN" altLang="zh-CN" sz="1200" dirty="0"/>
              <a:t>模块点击【立即登录】，在【登录】按钮下方有【</a:t>
            </a:r>
            <a:r>
              <a:rPr lang="zh-CN" altLang="zh-CN" sz="1200" b="1" dirty="0"/>
              <a:t>忘记密码</a:t>
            </a:r>
            <a:r>
              <a:rPr lang="zh-CN" altLang="zh-CN" sz="1200" dirty="0"/>
              <a:t>】，可通过绑定的手机号进行重置密码</a:t>
            </a:r>
            <a:r>
              <a:rPr lang="zh-CN" altLang="en-US" sz="1200" dirty="0"/>
              <a:t>，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或者找人工在线客服重置密码</a:t>
            </a:r>
            <a:endParaRPr sz="120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gray">
          <a:xfrm>
            <a:off x="5974784" y="1348036"/>
            <a:ext cx="2268175" cy="3255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 defTabSz="685165">
              <a:lnSpc>
                <a:spcPct val="120000"/>
              </a:lnSpc>
              <a:defRPr/>
            </a:pPr>
            <a:endParaRPr lang="zh-CN" altLang="en-US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5165">
              <a:lnSpc>
                <a:spcPct val="120000"/>
              </a:lnSpc>
              <a:defRPr/>
            </a:pPr>
            <a:endParaRPr lang="zh-CN" altLang="en-US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5165">
              <a:lnSpc>
                <a:spcPct val="120000"/>
              </a:lnSpc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4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49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grpSp>
        <p:nvGrpSpPr>
          <p:cNvPr id="2" name="组合 81"/>
          <p:cNvGrpSpPr/>
          <p:nvPr/>
        </p:nvGrpSpPr>
        <p:grpSpPr>
          <a:xfrm>
            <a:off x="2489922" y="1995686"/>
            <a:ext cx="1073966" cy="1073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27984" y="2287070"/>
            <a:ext cx="979705" cy="569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/>
            <a:r>
              <a:rPr lang="zh-CN" altLang="en-US" sz="3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en-US" altLang="zh-CN" sz="3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3882893" y="1598788"/>
            <a:ext cx="0" cy="19250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50975" y="2269920"/>
            <a:ext cx="903131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957"/>
      </a:accent1>
      <a:accent2>
        <a:srgbClr val="7F7F7F"/>
      </a:accent2>
      <a:accent3>
        <a:srgbClr val="FF4957"/>
      </a:accent3>
      <a:accent4>
        <a:srgbClr val="7F7F7F"/>
      </a:accent4>
      <a:accent5>
        <a:srgbClr val="FF4957"/>
      </a:accent5>
      <a:accent6>
        <a:srgbClr val="7F7F7F"/>
      </a:accent6>
      <a:hlink>
        <a:srgbClr val="000000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2408</Words>
  <Application>WPS 演示</Application>
  <PresentationFormat>全屏显示(16:9)</PresentationFormat>
  <Paragraphs>237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Impact</vt:lpstr>
      <vt:lpstr>华文隶书</vt:lpstr>
      <vt:lpstr>Verdana</vt:lpstr>
      <vt:lpstr>华文细黑</vt:lpstr>
      <vt:lpstr>方正正中黑简体</vt:lpstr>
      <vt:lpstr>黑体</vt:lpstr>
      <vt:lpstr>方正粗黑宋简体</vt:lpstr>
      <vt:lpstr>仿宋_GB2312</vt:lpstr>
      <vt:lpstr>仿宋</vt:lpstr>
      <vt:lpstr>Arial Unicode MS</vt:lpstr>
      <vt:lpstr>华文黑体</vt:lpstr>
      <vt:lpstr>Humnst777 BlkCn BT</vt:lpstr>
      <vt:lpstr>DFGothic-EB</vt:lpstr>
      <vt:lpstr>Century Gothic</vt:lpstr>
      <vt:lpstr>Segoe Print</vt:lpstr>
      <vt:lpstr>MS UI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WPS_1602075140</cp:lastModifiedBy>
  <cp:revision>389</cp:revision>
  <dcterms:created xsi:type="dcterms:W3CDTF">2014-11-09T01:07:00Z</dcterms:created>
  <dcterms:modified xsi:type="dcterms:W3CDTF">2021-08-18T08:15:03Z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2052-11.1.0.10700</vt:lpwstr>
  </property>
  <property fmtid="{D5CDD505-2E9C-101B-9397-08002B2CF9AE}" pid="4" name="ICV">
    <vt:lpwstr>2E1274297E1D4CE8B55506357E668BC9</vt:lpwstr>
  </property>
</Properties>
</file>