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</p:sldIdLst>
  <p:sldSz cx="12192000" cy="13716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hyperlink" Target="https://hlj.microton.cn/" TargetMode="Externa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29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975995" algn="l" rtl="0" eaLnBrk="0">
              <a:lnSpc>
                <a:spcPct val="87000"/>
              </a:lnSpc>
              <a:spcBef>
                <a:spcPts val="5"/>
              </a:spcBef>
            </a:pPr>
            <a:r>
              <a:rPr sz="5000" b="1" kern="0" spc="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黑龙江省高等教育教学数字智慧平台</a:t>
            </a:r>
            <a:endParaRPr sz="5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98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4000"/>
              </a:lnSpc>
            </a:pPr>
            <a:endParaRPr sz="1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809490" algn="l" rtl="0" eaLnBrk="0">
              <a:lnSpc>
                <a:spcPct val="86000"/>
              </a:lnSpc>
            </a:pPr>
            <a:r>
              <a:rPr sz="5000" b="1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操作指南</a:t>
            </a:r>
            <a:endParaRPr sz="5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 rot="21600000">
            <a:off x="1377121" y="8745601"/>
            <a:ext cx="4021178" cy="3947781"/>
            <a:chOff x="0" y="0"/>
            <a:chExt cx="4021178" cy="3947781"/>
          </a:xfrm>
        </p:grpSpPr>
        <p:sp>
          <p:nvSpPr>
            <p:cNvPr id="4" name="path 4"/>
            <p:cNvSpPr/>
            <p:nvPr/>
          </p:nvSpPr>
          <p:spPr>
            <a:xfrm>
              <a:off x="1064148" y="433463"/>
              <a:ext cx="2824035" cy="2824022"/>
            </a:xfrm>
            <a:custGeom>
              <a:avLst/>
              <a:gdLst/>
              <a:ahLst/>
              <a:cxnLst/>
              <a:rect l="0" t="0" r="0" b="0"/>
              <a:pathLst>
                <a:path w="4447" h="4447">
                  <a:moveTo>
                    <a:pt x="4447" y="2223"/>
                  </a:moveTo>
                  <a:cubicBezTo>
                    <a:pt x="4447" y="3451"/>
                    <a:pt x="3451" y="4447"/>
                    <a:pt x="2223" y="4447"/>
                  </a:cubicBezTo>
                  <a:cubicBezTo>
                    <a:pt x="995" y="4447"/>
                    <a:pt x="0" y="3451"/>
                    <a:pt x="0" y="2223"/>
                  </a:cubicBezTo>
                  <a:cubicBezTo>
                    <a:pt x="0" y="995"/>
                    <a:pt x="995" y="0"/>
                    <a:pt x="2223" y="0"/>
                  </a:cubicBezTo>
                  <a:cubicBezTo>
                    <a:pt x="3451" y="0"/>
                    <a:pt x="4447" y="995"/>
                    <a:pt x="4447" y="2223"/>
                  </a:cubicBezTo>
                </a:path>
              </a:pathLst>
            </a:custGeom>
            <a:solidFill>
              <a:srgbClr val="354158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" name="path 6"/>
            <p:cNvSpPr/>
            <p:nvPr/>
          </p:nvSpPr>
          <p:spPr>
            <a:xfrm>
              <a:off x="3029486" y="2676257"/>
              <a:ext cx="581216" cy="581228"/>
            </a:xfrm>
            <a:custGeom>
              <a:avLst/>
              <a:gdLst/>
              <a:ahLst/>
              <a:cxnLst/>
              <a:rect l="0" t="0" r="0" b="0"/>
              <a:pathLst>
                <a:path w="915" h="915">
                  <a:moveTo>
                    <a:pt x="915" y="457"/>
                  </a:moveTo>
                  <a:cubicBezTo>
                    <a:pt x="915" y="710"/>
                    <a:pt x="710" y="915"/>
                    <a:pt x="457" y="915"/>
                  </a:cubicBezTo>
                  <a:cubicBezTo>
                    <a:pt x="204" y="915"/>
                    <a:pt x="0" y="710"/>
                    <a:pt x="0" y="457"/>
                  </a:cubicBezTo>
                  <a:cubicBezTo>
                    <a:pt x="0" y="204"/>
                    <a:pt x="204" y="0"/>
                    <a:pt x="457" y="0"/>
                  </a:cubicBezTo>
                  <a:cubicBezTo>
                    <a:pt x="710" y="0"/>
                    <a:pt x="915" y="204"/>
                    <a:pt x="915" y="457"/>
                  </a:cubicBezTo>
                </a:path>
              </a:pathLst>
            </a:custGeom>
            <a:solidFill>
              <a:srgbClr val="354158">
                <a:alpha val="25098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" name="path 8"/>
            <p:cNvSpPr/>
            <p:nvPr/>
          </p:nvSpPr>
          <p:spPr>
            <a:xfrm>
              <a:off x="542039" y="0"/>
              <a:ext cx="3479139" cy="2966872"/>
            </a:xfrm>
            <a:custGeom>
              <a:avLst/>
              <a:gdLst/>
              <a:ahLst/>
              <a:cxnLst/>
              <a:rect l="0" t="0" r="0" b="0"/>
              <a:pathLst>
                <a:path w="5478" h="4672">
                  <a:moveTo>
                    <a:pt x="718" y="359"/>
                  </a:moveTo>
                  <a:cubicBezTo>
                    <a:pt x="718" y="557"/>
                    <a:pt x="557" y="718"/>
                    <a:pt x="359" y="718"/>
                  </a:cubicBezTo>
                  <a:cubicBezTo>
                    <a:pt x="160" y="718"/>
                    <a:pt x="0" y="557"/>
                    <a:pt x="0" y="359"/>
                  </a:cubicBezTo>
                  <a:cubicBezTo>
                    <a:pt x="0" y="160"/>
                    <a:pt x="160" y="0"/>
                    <a:pt x="359" y="0"/>
                  </a:cubicBezTo>
                  <a:cubicBezTo>
                    <a:pt x="557" y="0"/>
                    <a:pt x="718" y="160"/>
                    <a:pt x="718" y="359"/>
                  </a:cubicBezTo>
                </a:path>
                <a:path w="5478" h="4672">
                  <a:moveTo>
                    <a:pt x="2800" y="4493"/>
                  </a:moveTo>
                  <a:cubicBezTo>
                    <a:pt x="2800" y="4592"/>
                    <a:pt x="2720" y="4672"/>
                    <a:pt x="2621" y="4672"/>
                  </a:cubicBezTo>
                  <a:cubicBezTo>
                    <a:pt x="2523" y="4672"/>
                    <a:pt x="2443" y="4592"/>
                    <a:pt x="2443" y="4493"/>
                  </a:cubicBezTo>
                  <a:cubicBezTo>
                    <a:pt x="2443" y="4395"/>
                    <a:pt x="2523" y="4315"/>
                    <a:pt x="2621" y="4315"/>
                  </a:cubicBezTo>
                  <a:cubicBezTo>
                    <a:pt x="2720" y="4315"/>
                    <a:pt x="2800" y="4395"/>
                    <a:pt x="2800" y="4493"/>
                  </a:cubicBezTo>
                </a:path>
                <a:path w="5478" h="4672">
                  <a:moveTo>
                    <a:pt x="5091" y="3022"/>
                  </a:moveTo>
                  <a:moveTo>
                    <a:pt x="5091" y="3022"/>
                  </a:moveTo>
                  <a:lnTo>
                    <a:pt x="1724" y="3022"/>
                  </a:lnTo>
                  <a:cubicBezTo>
                    <a:pt x="1510" y="3022"/>
                    <a:pt x="1336" y="2849"/>
                    <a:pt x="1336" y="2634"/>
                  </a:cubicBezTo>
                  <a:lnTo>
                    <a:pt x="1336" y="736"/>
                  </a:lnTo>
                  <a:cubicBezTo>
                    <a:pt x="1336" y="522"/>
                    <a:pt x="1510" y="349"/>
                    <a:pt x="1724" y="349"/>
                  </a:cubicBezTo>
                  <a:lnTo>
                    <a:pt x="5091" y="349"/>
                  </a:lnTo>
                  <a:cubicBezTo>
                    <a:pt x="5305" y="349"/>
                    <a:pt x="5478" y="522"/>
                    <a:pt x="5478" y="736"/>
                  </a:cubicBezTo>
                  <a:lnTo>
                    <a:pt x="5478" y="2634"/>
                  </a:lnTo>
                  <a:cubicBezTo>
                    <a:pt x="5478" y="2849"/>
                    <a:pt x="5303" y="3022"/>
                    <a:pt x="5091" y="3022"/>
                  </a:cubicBezTo>
                </a:path>
              </a:pathLst>
            </a:custGeom>
            <a:solidFill>
              <a:srgbClr val="35415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 10"/>
            <p:cNvSpPr/>
            <p:nvPr/>
          </p:nvSpPr>
          <p:spPr>
            <a:xfrm>
              <a:off x="1775081" y="564807"/>
              <a:ext cx="1860245" cy="489280"/>
            </a:xfrm>
            <a:custGeom>
              <a:avLst/>
              <a:gdLst/>
              <a:ahLst/>
              <a:cxnLst/>
              <a:rect l="0" t="0" r="0" b="0"/>
              <a:pathLst>
                <a:path w="2929" h="770">
                  <a:moveTo>
                    <a:pt x="160" y="690"/>
                  </a:moveTo>
                  <a:cubicBezTo>
                    <a:pt x="160" y="734"/>
                    <a:pt x="124" y="770"/>
                    <a:pt x="80" y="770"/>
                  </a:cubicBezTo>
                  <a:cubicBezTo>
                    <a:pt x="36" y="770"/>
                    <a:pt x="0" y="734"/>
                    <a:pt x="0" y="690"/>
                  </a:cubicBezTo>
                  <a:cubicBezTo>
                    <a:pt x="0" y="646"/>
                    <a:pt x="36" y="610"/>
                    <a:pt x="80" y="610"/>
                  </a:cubicBezTo>
                  <a:cubicBezTo>
                    <a:pt x="124" y="610"/>
                    <a:pt x="160" y="646"/>
                    <a:pt x="160" y="690"/>
                  </a:cubicBezTo>
                </a:path>
                <a:path w="2929" h="770">
                  <a:moveTo>
                    <a:pt x="853" y="276"/>
                  </a:moveTo>
                  <a:cubicBezTo>
                    <a:pt x="853" y="320"/>
                    <a:pt x="817" y="356"/>
                    <a:pt x="773" y="356"/>
                  </a:cubicBezTo>
                  <a:cubicBezTo>
                    <a:pt x="728" y="356"/>
                    <a:pt x="692" y="320"/>
                    <a:pt x="692" y="276"/>
                  </a:cubicBezTo>
                  <a:cubicBezTo>
                    <a:pt x="692" y="232"/>
                    <a:pt x="728" y="196"/>
                    <a:pt x="773" y="196"/>
                  </a:cubicBezTo>
                  <a:cubicBezTo>
                    <a:pt x="817" y="196"/>
                    <a:pt x="853" y="232"/>
                    <a:pt x="853" y="276"/>
                  </a:cubicBezTo>
                </a:path>
                <a:path w="2929" h="770">
                  <a:moveTo>
                    <a:pt x="1546" y="690"/>
                  </a:moveTo>
                  <a:cubicBezTo>
                    <a:pt x="1546" y="734"/>
                    <a:pt x="1510" y="770"/>
                    <a:pt x="1466" y="770"/>
                  </a:cubicBezTo>
                  <a:cubicBezTo>
                    <a:pt x="1422" y="770"/>
                    <a:pt x="1385" y="734"/>
                    <a:pt x="1385" y="690"/>
                  </a:cubicBezTo>
                  <a:cubicBezTo>
                    <a:pt x="1385" y="646"/>
                    <a:pt x="1422" y="610"/>
                    <a:pt x="1466" y="610"/>
                  </a:cubicBezTo>
                  <a:cubicBezTo>
                    <a:pt x="1510" y="610"/>
                    <a:pt x="1546" y="646"/>
                    <a:pt x="1546" y="690"/>
                  </a:cubicBezTo>
                </a:path>
                <a:path w="2929" h="770">
                  <a:moveTo>
                    <a:pt x="2239" y="222"/>
                  </a:moveTo>
                  <a:cubicBezTo>
                    <a:pt x="2239" y="266"/>
                    <a:pt x="2202" y="302"/>
                    <a:pt x="2159" y="302"/>
                  </a:cubicBezTo>
                  <a:cubicBezTo>
                    <a:pt x="2115" y="302"/>
                    <a:pt x="2078" y="266"/>
                    <a:pt x="2078" y="222"/>
                  </a:cubicBezTo>
                  <a:cubicBezTo>
                    <a:pt x="2078" y="178"/>
                    <a:pt x="2115" y="142"/>
                    <a:pt x="2159" y="142"/>
                  </a:cubicBezTo>
                  <a:cubicBezTo>
                    <a:pt x="2202" y="142"/>
                    <a:pt x="2239" y="178"/>
                    <a:pt x="2239" y="222"/>
                  </a:cubicBezTo>
                </a:path>
                <a:path w="2929" h="770">
                  <a:moveTo>
                    <a:pt x="2929" y="80"/>
                  </a:moveTo>
                  <a:cubicBezTo>
                    <a:pt x="2929" y="124"/>
                    <a:pt x="2893" y="160"/>
                    <a:pt x="2849" y="160"/>
                  </a:cubicBezTo>
                  <a:cubicBezTo>
                    <a:pt x="2805" y="160"/>
                    <a:pt x="2769" y="124"/>
                    <a:pt x="2769" y="80"/>
                  </a:cubicBezTo>
                  <a:cubicBezTo>
                    <a:pt x="2769" y="35"/>
                    <a:pt x="2805" y="0"/>
                    <a:pt x="2849" y="0"/>
                  </a:cubicBezTo>
                  <a:cubicBezTo>
                    <a:pt x="2893" y="0"/>
                    <a:pt x="2929" y="35"/>
                    <a:pt x="2929" y="80"/>
                  </a:cubicBezTo>
                </a:path>
                <a:path w="2929" h="770">
                  <a:moveTo>
                    <a:pt x="80" y="713"/>
                  </a:moveTo>
                  <a:cubicBezTo>
                    <a:pt x="72" y="713"/>
                    <a:pt x="64" y="711"/>
                    <a:pt x="62" y="703"/>
                  </a:cubicBezTo>
                  <a:cubicBezTo>
                    <a:pt x="56" y="692"/>
                    <a:pt x="59" y="680"/>
                    <a:pt x="69" y="674"/>
                  </a:cubicBezTo>
                  <a:lnTo>
                    <a:pt x="760" y="248"/>
                  </a:lnTo>
                  <a:cubicBezTo>
                    <a:pt x="767" y="243"/>
                    <a:pt x="775" y="243"/>
                    <a:pt x="783" y="248"/>
                  </a:cubicBezTo>
                  <a:lnTo>
                    <a:pt x="1463" y="667"/>
                  </a:lnTo>
                  <a:lnTo>
                    <a:pt x="2143" y="206"/>
                  </a:lnTo>
                  <a:cubicBezTo>
                    <a:pt x="2146" y="204"/>
                    <a:pt x="2148" y="204"/>
                    <a:pt x="2151" y="204"/>
                  </a:cubicBezTo>
                  <a:lnTo>
                    <a:pt x="2844" y="62"/>
                  </a:lnTo>
                  <a:cubicBezTo>
                    <a:pt x="2854" y="59"/>
                    <a:pt x="2867" y="67"/>
                    <a:pt x="2870" y="77"/>
                  </a:cubicBezTo>
                  <a:cubicBezTo>
                    <a:pt x="2872" y="90"/>
                    <a:pt x="2864" y="100"/>
                    <a:pt x="2854" y="103"/>
                  </a:cubicBezTo>
                  <a:lnTo>
                    <a:pt x="2166" y="243"/>
                  </a:lnTo>
                  <a:lnTo>
                    <a:pt x="1476" y="708"/>
                  </a:lnTo>
                  <a:cubicBezTo>
                    <a:pt x="1468" y="713"/>
                    <a:pt x="1460" y="713"/>
                    <a:pt x="1453" y="708"/>
                  </a:cubicBezTo>
                  <a:lnTo>
                    <a:pt x="773" y="292"/>
                  </a:lnTo>
                  <a:lnTo>
                    <a:pt x="90" y="711"/>
                  </a:lnTo>
                  <a:cubicBezTo>
                    <a:pt x="87" y="711"/>
                    <a:pt x="82" y="713"/>
                    <a:pt x="80" y="713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1804634" y="510628"/>
              <a:ext cx="1802790" cy="791387"/>
            </a:xfrm>
            <a:custGeom>
              <a:avLst/>
              <a:gdLst/>
              <a:ahLst/>
              <a:cxnLst/>
              <a:rect l="0" t="0" r="0" b="0"/>
              <a:pathLst>
                <a:path w="2839" h="1246">
                  <a:moveTo>
                    <a:pt x="0" y="1222"/>
                  </a:moveTo>
                  <a:lnTo>
                    <a:pt x="0" y="25"/>
                  </a:lnTo>
                  <a:cubicBezTo>
                    <a:pt x="0" y="12"/>
                    <a:pt x="10" y="2"/>
                    <a:pt x="23" y="2"/>
                  </a:cubicBezTo>
                  <a:lnTo>
                    <a:pt x="43" y="2"/>
                  </a:lnTo>
                  <a:cubicBezTo>
                    <a:pt x="56" y="2"/>
                    <a:pt x="67" y="12"/>
                    <a:pt x="67" y="25"/>
                  </a:cubicBezTo>
                  <a:lnTo>
                    <a:pt x="67" y="1222"/>
                  </a:lnTo>
                  <a:cubicBezTo>
                    <a:pt x="67" y="1235"/>
                    <a:pt x="56" y="1246"/>
                    <a:pt x="43" y="1246"/>
                  </a:cubicBezTo>
                  <a:lnTo>
                    <a:pt x="23" y="1246"/>
                  </a:lnTo>
                  <a:cubicBezTo>
                    <a:pt x="10" y="1246"/>
                    <a:pt x="0" y="1235"/>
                    <a:pt x="0" y="1222"/>
                  </a:cubicBezTo>
                </a:path>
                <a:path w="2839" h="1246">
                  <a:moveTo>
                    <a:pt x="692" y="1220"/>
                  </a:moveTo>
                  <a:lnTo>
                    <a:pt x="692" y="23"/>
                  </a:lnTo>
                  <a:cubicBezTo>
                    <a:pt x="692" y="10"/>
                    <a:pt x="703" y="0"/>
                    <a:pt x="716" y="0"/>
                  </a:cubicBezTo>
                  <a:lnTo>
                    <a:pt x="736" y="0"/>
                  </a:lnTo>
                  <a:cubicBezTo>
                    <a:pt x="749" y="0"/>
                    <a:pt x="760" y="10"/>
                    <a:pt x="760" y="23"/>
                  </a:cubicBezTo>
                  <a:lnTo>
                    <a:pt x="760" y="1220"/>
                  </a:lnTo>
                  <a:cubicBezTo>
                    <a:pt x="760" y="1233"/>
                    <a:pt x="749" y="1243"/>
                    <a:pt x="736" y="1243"/>
                  </a:cubicBezTo>
                  <a:lnTo>
                    <a:pt x="716" y="1243"/>
                  </a:lnTo>
                  <a:cubicBezTo>
                    <a:pt x="703" y="1243"/>
                    <a:pt x="692" y="1233"/>
                    <a:pt x="692" y="1220"/>
                  </a:cubicBezTo>
                </a:path>
                <a:path w="2839" h="1246">
                  <a:moveTo>
                    <a:pt x="1385" y="1220"/>
                  </a:moveTo>
                  <a:lnTo>
                    <a:pt x="1385" y="23"/>
                  </a:lnTo>
                  <a:cubicBezTo>
                    <a:pt x="1385" y="10"/>
                    <a:pt x="1396" y="0"/>
                    <a:pt x="1409" y="0"/>
                  </a:cubicBezTo>
                  <a:lnTo>
                    <a:pt x="1429" y="0"/>
                  </a:lnTo>
                  <a:cubicBezTo>
                    <a:pt x="1442" y="0"/>
                    <a:pt x="1453" y="10"/>
                    <a:pt x="1453" y="23"/>
                  </a:cubicBezTo>
                  <a:lnTo>
                    <a:pt x="1453" y="1220"/>
                  </a:lnTo>
                  <a:cubicBezTo>
                    <a:pt x="1453" y="1233"/>
                    <a:pt x="1442" y="1243"/>
                    <a:pt x="1429" y="1243"/>
                  </a:cubicBezTo>
                  <a:lnTo>
                    <a:pt x="1409" y="1243"/>
                  </a:lnTo>
                  <a:cubicBezTo>
                    <a:pt x="1396" y="1243"/>
                    <a:pt x="1385" y="1233"/>
                    <a:pt x="1385" y="1220"/>
                  </a:cubicBezTo>
                </a:path>
                <a:path w="2839" h="1246">
                  <a:moveTo>
                    <a:pt x="2078" y="1220"/>
                  </a:moveTo>
                  <a:lnTo>
                    <a:pt x="2078" y="23"/>
                  </a:lnTo>
                  <a:cubicBezTo>
                    <a:pt x="2078" y="10"/>
                    <a:pt x="2089" y="0"/>
                    <a:pt x="2102" y="0"/>
                  </a:cubicBezTo>
                  <a:lnTo>
                    <a:pt x="2122" y="0"/>
                  </a:lnTo>
                  <a:cubicBezTo>
                    <a:pt x="2135" y="0"/>
                    <a:pt x="2146" y="10"/>
                    <a:pt x="2146" y="23"/>
                  </a:cubicBezTo>
                  <a:lnTo>
                    <a:pt x="2146" y="1220"/>
                  </a:lnTo>
                  <a:cubicBezTo>
                    <a:pt x="2146" y="1233"/>
                    <a:pt x="2135" y="1243"/>
                    <a:pt x="2122" y="1243"/>
                  </a:cubicBezTo>
                  <a:lnTo>
                    <a:pt x="2102" y="1243"/>
                  </a:lnTo>
                  <a:cubicBezTo>
                    <a:pt x="2089" y="1243"/>
                    <a:pt x="2078" y="1233"/>
                    <a:pt x="2078" y="1220"/>
                  </a:cubicBezTo>
                </a:path>
                <a:path w="2839" h="1246">
                  <a:moveTo>
                    <a:pt x="2771" y="1220"/>
                  </a:moveTo>
                  <a:lnTo>
                    <a:pt x="2771" y="23"/>
                  </a:lnTo>
                  <a:cubicBezTo>
                    <a:pt x="2771" y="10"/>
                    <a:pt x="2782" y="0"/>
                    <a:pt x="2795" y="0"/>
                  </a:cubicBezTo>
                  <a:lnTo>
                    <a:pt x="2815" y="0"/>
                  </a:lnTo>
                  <a:cubicBezTo>
                    <a:pt x="2828" y="0"/>
                    <a:pt x="2839" y="10"/>
                    <a:pt x="2839" y="23"/>
                  </a:cubicBezTo>
                  <a:lnTo>
                    <a:pt x="2839" y="1220"/>
                  </a:lnTo>
                  <a:cubicBezTo>
                    <a:pt x="2839" y="1233"/>
                    <a:pt x="2828" y="1243"/>
                    <a:pt x="2815" y="1243"/>
                  </a:cubicBezTo>
                  <a:lnTo>
                    <a:pt x="2795" y="1243"/>
                  </a:lnTo>
                  <a:cubicBezTo>
                    <a:pt x="2782" y="1243"/>
                    <a:pt x="2771" y="1233"/>
                    <a:pt x="2771" y="1220"/>
                  </a:cubicBezTo>
                </a:path>
              </a:pathLst>
            </a:custGeom>
            <a:solidFill>
              <a:srgbClr val="FFFFFF">
                <a:alpha val="43921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" name="path 14"/>
            <p:cNvSpPr/>
            <p:nvPr/>
          </p:nvSpPr>
          <p:spPr>
            <a:xfrm>
              <a:off x="1753746" y="1694421"/>
              <a:ext cx="701077" cy="42684"/>
            </a:xfrm>
            <a:custGeom>
              <a:avLst/>
              <a:gdLst/>
              <a:ahLst/>
              <a:cxnLst/>
              <a:rect l="0" t="0" r="0" b="0"/>
              <a:pathLst>
                <a:path w="1104" h="67">
                  <a:moveTo>
                    <a:pt x="1080" y="67"/>
                  </a:moveTo>
                  <a:lnTo>
                    <a:pt x="23" y="67"/>
                  </a:lnTo>
                  <a:cubicBezTo>
                    <a:pt x="10" y="67"/>
                    <a:pt x="0" y="56"/>
                    <a:pt x="0" y="43"/>
                  </a:cubicBezTo>
                  <a:lnTo>
                    <a:pt x="0" y="23"/>
                  </a:lnTo>
                  <a:cubicBezTo>
                    <a:pt x="0" y="10"/>
                    <a:pt x="10" y="0"/>
                    <a:pt x="23" y="0"/>
                  </a:cubicBezTo>
                  <a:lnTo>
                    <a:pt x="1080" y="0"/>
                  </a:lnTo>
                  <a:cubicBezTo>
                    <a:pt x="1093" y="0"/>
                    <a:pt x="1104" y="10"/>
                    <a:pt x="1104" y="23"/>
                  </a:cubicBezTo>
                  <a:lnTo>
                    <a:pt x="1104" y="43"/>
                  </a:lnTo>
                  <a:cubicBezTo>
                    <a:pt x="1101" y="56"/>
                    <a:pt x="1093" y="67"/>
                    <a:pt x="1080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" name="path 16"/>
            <p:cNvSpPr/>
            <p:nvPr/>
          </p:nvSpPr>
          <p:spPr>
            <a:xfrm>
              <a:off x="1753746" y="1518742"/>
              <a:ext cx="343141" cy="42684"/>
            </a:xfrm>
            <a:custGeom>
              <a:avLst/>
              <a:gdLst/>
              <a:ahLst/>
              <a:cxnLst/>
              <a:rect l="0" t="0" r="0" b="0"/>
              <a:pathLst>
                <a:path w="540" h="67">
                  <a:moveTo>
                    <a:pt x="517" y="67"/>
                  </a:moveTo>
                  <a:moveTo>
                    <a:pt x="517" y="67"/>
                  </a:moveTo>
                  <a:lnTo>
                    <a:pt x="23" y="67"/>
                  </a:lnTo>
                  <a:cubicBezTo>
                    <a:pt x="10" y="67"/>
                    <a:pt x="0" y="56"/>
                    <a:pt x="0" y="43"/>
                  </a:cubicBezTo>
                  <a:lnTo>
                    <a:pt x="0" y="23"/>
                  </a:lnTo>
                  <a:cubicBezTo>
                    <a:pt x="0" y="10"/>
                    <a:pt x="10" y="0"/>
                    <a:pt x="23" y="0"/>
                  </a:cubicBezTo>
                  <a:lnTo>
                    <a:pt x="517" y="0"/>
                  </a:lnTo>
                  <a:cubicBezTo>
                    <a:pt x="530" y="0"/>
                    <a:pt x="540" y="10"/>
                    <a:pt x="540" y="23"/>
                  </a:cubicBezTo>
                  <a:lnTo>
                    <a:pt x="540" y="43"/>
                  </a:lnTo>
                  <a:cubicBezTo>
                    <a:pt x="540" y="56"/>
                    <a:pt x="530" y="67"/>
                    <a:pt x="517" y="67"/>
                  </a:cubicBezTo>
                </a:path>
              </a:pathLst>
            </a:custGeom>
            <a:solidFill>
              <a:srgbClr val="FFFFFF">
                <a:alpha val="43921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" name="path 18"/>
            <p:cNvSpPr/>
            <p:nvPr/>
          </p:nvSpPr>
          <p:spPr>
            <a:xfrm>
              <a:off x="436368" y="1650085"/>
              <a:ext cx="350310" cy="410476"/>
            </a:xfrm>
            <a:custGeom>
              <a:avLst/>
              <a:gdLst/>
              <a:ahLst/>
              <a:cxnLst/>
              <a:rect l="0" t="0" r="0" b="0"/>
              <a:pathLst>
                <a:path w="551" h="646">
                  <a:moveTo>
                    <a:pt x="42" y="0"/>
                  </a:moveTo>
                  <a:cubicBezTo>
                    <a:pt x="42" y="0"/>
                    <a:pt x="68" y="398"/>
                    <a:pt x="11" y="467"/>
                  </a:cubicBezTo>
                  <a:cubicBezTo>
                    <a:pt x="-45" y="537"/>
                    <a:pt x="114" y="646"/>
                    <a:pt x="269" y="646"/>
                  </a:cubicBezTo>
                  <a:cubicBezTo>
                    <a:pt x="424" y="646"/>
                    <a:pt x="551" y="431"/>
                    <a:pt x="551" y="431"/>
                  </a:cubicBezTo>
                  <a:cubicBezTo>
                    <a:pt x="551" y="431"/>
                    <a:pt x="476" y="434"/>
                    <a:pt x="476" y="323"/>
                  </a:cubicBezTo>
                  <a:cubicBezTo>
                    <a:pt x="476" y="212"/>
                    <a:pt x="476" y="108"/>
                    <a:pt x="476" y="108"/>
                  </a:cubicBezTo>
                  <a:lnTo>
                    <a:pt x="42" y="0"/>
                  </a:lnTo>
                </a:path>
              </a:pathLst>
            </a:custGeom>
            <a:solidFill>
              <a:srgbClr val="F9D0C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" name="path 20"/>
            <p:cNvSpPr/>
            <p:nvPr/>
          </p:nvSpPr>
          <p:spPr>
            <a:xfrm>
              <a:off x="463222" y="1650690"/>
              <a:ext cx="277482" cy="204639"/>
            </a:xfrm>
            <a:custGeom>
              <a:avLst/>
              <a:gdLst/>
              <a:ahLst/>
              <a:cxnLst/>
              <a:rect l="0" t="0" r="0" b="0"/>
              <a:pathLst>
                <a:path w="436" h="322">
                  <a:moveTo>
                    <a:pt x="2" y="1"/>
                  </a:moveTo>
                  <a:cubicBezTo>
                    <a:pt x="28" y="35"/>
                    <a:pt x="235" y="304"/>
                    <a:pt x="434" y="322"/>
                  </a:cubicBezTo>
                  <a:cubicBezTo>
                    <a:pt x="434" y="322"/>
                    <a:pt x="436" y="322"/>
                    <a:pt x="436" y="322"/>
                  </a:cubicBezTo>
                  <a:cubicBezTo>
                    <a:pt x="436" y="211"/>
                    <a:pt x="436" y="107"/>
                    <a:pt x="436" y="107"/>
                  </a:cubicBezTo>
                  <a:lnTo>
                    <a:pt x="7" y="1"/>
                  </a:lnTo>
                  <a:lnTo>
                    <a:pt x="0" y="1"/>
                  </a:lnTo>
                  <a:cubicBezTo>
                    <a:pt x="2" y="0"/>
                    <a:pt x="2" y="1"/>
                    <a:pt x="2" y="1"/>
                  </a:cubicBezTo>
                </a:path>
              </a:pathLst>
            </a:custGeom>
            <a:solidFill>
              <a:srgbClr val="FA8579">
                <a:alpha val="34117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" name="path 22"/>
            <p:cNvSpPr/>
            <p:nvPr/>
          </p:nvSpPr>
          <p:spPr>
            <a:xfrm>
              <a:off x="900190" y="1315148"/>
              <a:ext cx="75299" cy="150326"/>
            </a:xfrm>
            <a:custGeom>
              <a:avLst/>
              <a:gdLst/>
              <a:ahLst/>
              <a:cxnLst/>
              <a:rect l="0" t="0" r="0" b="0"/>
              <a:pathLst>
                <a:path w="118" h="236">
                  <a:moveTo>
                    <a:pt x="118" y="49"/>
                  </a:moveTo>
                  <a:cubicBezTo>
                    <a:pt x="118" y="49"/>
                    <a:pt x="118" y="149"/>
                    <a:pt x="35" y="224"/>
                  </a:cubicBezTo>
                  <a:cubicBezTo>
                    <a:pt x="-44" y="297"/>
                    <a:pt x="35" y="0"/>
                    <a:pt x="35" y="0"/>
                  </a:cubicBezTo>
                  <a:lnTo>
                    <a:pt x="118" y="49"/>
                  </a:lnTo>
                </a:path>
              </a:pathLst>
            </a:custGeom>
            <a:solidFill>
              <a:srgbClr val="3B234C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" name="path 24"/>
            <p:cNvSpPr/>
            <p:nvPr/>
          </p:nvSpPr>
          <p:spPr>
            <a:xfrm>
              <a:off x="329917" y="1169022"/>
              <a:ext cx="608182" cy="592944"/>
            </a:xfrm>
            <a:custGeom>
              <a:avLst/>
              <a:gdLst/>
              <a:ahLst/>
              <a:cxnLst/>
              <a:rect l="0" t="0" r="0" b="0"/>
              <a:pathLst>
                <a:path w="957" h="933">
                  <a:moveTo>
                    <a:pt x="235" y="767"/>
                  </a:moveTo>
                  <a:cubicBezTo>
                    <a:pt x="235" y="767"/>
                    <a:pt x="827" y="1142"/>
                    <a:pt x="895" y="767"/>
                  </a:cubicBezTo>
                  <a:cubicBezTo>
                    <a:pt x="962" y="393"/>
                    <a:pt x="957" y="0"/>
                    <a:pt x="957" y="0"/>
                  </a:cubicBezTo>
                  <a:lnTo>
                    <a:pt x="44" y="0"/>
                  </a:lnTo>
                  <a:cubicBezTo>
                    <a:pt x="44" y="0"/>
                    <a:pt x="-136" y="636"/>
                    <a:pt x="235" y="767"/>
                  </a:cubicBezTo>
                </a:path>
              </a:pathLst>
            </a:custGeom>
            <a:solidFill>
              <a:srgbClr val="F9D0C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" name="path 26"/>
            <p:cNvSpPr/>
            <p:nvPr/>
          </p:nvSpPr>
          <p:spPr>
            <a:xfrm>
              <a:off x="611000" y="1167371"/>
              <a:ext cx="321805" cy="256133"/>
            </a:xfrm>
            <a:custGeom>
              <a:avLst/>
              <a:gdLst/>
              <a:ahLst/>
              <a:cxnLst/>
              <a:rect l="0" t="0" r="0" b="0"/>
              <a:pathLst>
                <a:path w="506" h="403">
                  <a:moveTo>
                    <a:pt x="506" y="279"/>
                  </a:moveTo>
                  <a:cubicBezTo>
                    <a:pt x="439" y="193"/>
                    <a:pt x="341" y="90"/>
                    <a:pt x="250" y="0"/>
                  </a:cubicBezTo>
                  <a:lnTo>
                    <a:pt x="2" y="0"/>
                  </a:lnTo>
                  <a:lnTo>
                    <a:pt x="0" y="18"/>
                  </a:lnTo>
                  <a:cubicBezTo>
                    <a:pt x="0" y="18"/>
                    <a:pt x="147" y="341"/>
                    <a:pt x="499" y="403"/>
                  </a:cubicBezTo>
                  <a:cubicBezTo>
                    <a:pt x="504" y="341"/>
                    <a:pt x="504" y="333"/>
                    <a:pt x="506" y="279"/>
                  </a:cubicBezTo>
                </a:path>
              </a:pathLst>
            </a:custGeom>
            <a:solidFill>
              <a:srgbClr val="FA8579">
                <a:alpha val="25098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" name="path 28"/>
            <p:cNvSpPr/>
            <p:nvPr/>
          </p:nvSpPr>
          <p:spPr>
            <a:xfrm>
              <a:off x="188148" y="975911"/>
              <a:ext cx="807837" cy="744773"/>
            </a:xfrm>
            <a:custGeom>
              <a:avLst/>
              <a:gdLst/>
              <a:ahLst/>
              <a:cxnLst/>
              <a:rect l="0" t="0" r="0" b="0"/>
              <a:pathLst>
                <a:path w="1272" h="1172">
                  <a:moveTo>
                    <a:pt x="727" y="342"/>
                  </a:moveTo>
                  <a:cubicBezTo>
                    <a:pt x="787" y="420"/>
                    <a:pt x="942" y="580"/>
                    <a:pt x="1237" y="598"/>
                  </a:cubicBezTo>
                  <a:cubicBezTo>
                    <a:pt x="1252" y="598"/>
                    <a:pt x="1265" y="588"/>
                    <a:pt x="1265" y="575"/>
                  </a:cubicBezTo>
                  <a:cubicBezTo>
                    <a:pt x="1273" y="510"/>
                    <a:pt x="1283" y="342"/>
                    <a:pt x="1224" y="226"/>
                  </a:cubicBezTo>
                  <a:cubicBezTo>
                    <a:pt x="1105" y="-6"/>
                    <a:pt x="867" y="-47"/>
                    <a:pt x="554" y="48"/>
                  </a:cubicBezTo>
                  <a:cubicBezTo>
                    <a:pt x="554" y="48"/>
                    <a:pt x="288" y="1"/>
                    <a:pt x="117" y="203"/>
                  </a:cubicBezTo>
                  <a:cubicBezTo>
                    <a:pt x="-99" y="461"/>
                    <a:pt x="-34" y="875"/>
                    <a:pt x="438" y="1172"/>
                  </a:cubicBezTo>
                  <a:lnTo>
                    <a:pt x="440" y="1009"/>
                  </a:lnTo>
                  <a:cubicBezTo>
                    <a:pt x="440" y="986"/>
                    <a:pt x="425" y="963"/>
                    <a:pt x="402" y="955"/>
                  </a:cubicBezTo>
                  <a:cubicBezTo>
                    <a:pt x="342" y="937"/>
                    <a:pt x="241" y="878"/>
                    <a:pt x="272" y="704"/>
                  </a:cubicBezTo>
                  <a:cubicBezTo>
                    <a:pt x="272" y="704"/>
                    <a:pt x="298" y="627"/>
                    <a:pt x="386" y="635"/>
                  </a:cubicBezTo>
                  <a:cubicBezTo>
                    <a:pt x="446" y="640"/>
                    <a:pt x="479" y="691"/>
                    <a:pt x="492" y="728"/>
                  </a:cubicBezTo>
                  <a:cubicBezTo>
                    <a:pt x="497" y="741"/>
                    <a:pt x="513" y="743"/>
                    <a:pt x="521" y="730"/>
                  </a:cubicBezTo>
                  <a:cubicBezTo>
                    <a:pt x="562" y="673"/>
                    <a:pt x="647" y="541"/>
                    <a:pt x="689" y="353"/>
                  </a:cubicBezTo>
                  <a:cubicBezTo>
                    <a:pt x="694" y="332"/>
                    <a:pt x="717" y="327"/>
                    <a:pt x="727" y="342"/>
                  </a:cubicBezTo>
                </a:path>
              </a:pathLst>
            </a:custGeom>
            <a:solidFill>
              <a:srgbClr val="3B234C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" name="path 30"/>
            <p:cNvSpPr/>
            <p:nvPr/>
          </p:nvSpPr>
          <p:spPr>
            <a:xfrm>
              <a:off x="107267" y="1883492"/>
              <a:ext cx="1199213" cy="2061878"/>
            </a:xfrm>
            <a:custGeom>
              <a:avLst/>
              <a:gdLst/>
              <a:ahLst/>
              <a:cxnLst/>
              <a:rect l="0" t="0" r="0" b="0"/>
              <a:pathLst>
                <a:path w="1888" h="3247">
                  <a:moveTo>
                    <a:pt x="547" y="92"/>
                  </a:moveTo>
                  <a:cubicBezTo>
                    <a:pt x="547" y="92"/>
                    <a:pt x="601" y="242"/>
                    <a:pt x="795" y="242"/>
                  </a:cubicBezTo>
                  <a:cubicBezTo>
                    <a:pt x="989" y="242"/>
                    <a:pt x="1046" y="38"/>
                    <a:pt x="1046" y="38"/>
                  </a:cubicBezTo>
                  <a:cubicBezTo>
                    <a:pt x="1046" y="38"/>
                    <a:pt x="1486" y="-31"/>
                    <a:pt x="1581" y="17"/>
                  </a:cubicBezTo>
                  <a:cubicBezTo>
                    <a:pt x="1680" y="69"/>
                    <a:pt x="1923" y="2714"/>
                    <a:pt x="1884" y="2973"/>
                  </a:cubicBezTo>
                  <a:cubicBezTo>
                    <a:pt x="1837" y="3273"/>
                    <a:pt x="268" y="3309"/>
                    <a:pt x="89" y="3166"/>
                  </a:cubicBezTo>
                  <a:cubicBezTo>
                    <a:pt x="-88" y="3024"/>
                    <a:pt x="53" y="2158"/>
                    <a:pt x="58" y="1884"/>
                  </a:cubicBezTo>
                  <a:cubicBezTo>
                    <a:pt x="77" y="811"/>
                    <a:pt x="82" y="995"/>
                    <a:pt x="82" y="995"/>
                  </a:cubicBezTo>
                  <a:lnTo>
                    <a:pt x="27" y="346"/>
                  </a:lnTo>
                  <a:cubicBezTo>
                    <a:pt x="17" y="232"/>
                    <a:pt x="97" y="128"/>
                    <a:pt x="211" y="108"/>
                  </a:cubicBezTo>
                  <a:cubicBezTo>
                    <a:pt x="330" y="92"/>
                    <a:pt x="470" y="74"/>
                    <a:pt x="547" y="92"/>
                  </a:cubicBezTo>
                </a:path>
              </a:pathLst>
            </a:custGeom>
            <a:solidFill>
              <a:srgbClr val="D9D9D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" name="path 32"/>
            <p:cNvSpPr/>
            <p:nvPr/>
          </p:nvSpPr>
          <p:spPr>
            <a:xfrm>
              <a:off x="108909" y="2912694"/>
              <a:ext cx="564473" cy="1035087"/>
            </a:xfrm>
            <a:custGeom>
              <a:avLst/>
              <a:gdLst/>
              <a:ahLst/>
              <a:cxnLst/>
              <a:rect l="0" t="0" r="0" b="0"/>
              <a:pathLst>
                <a:path w="888" h="1630">
                  <a:moveTo>
                    <a:pt x="888" y="1628"/>
                  </a:moveTo>
                  <a:cubicBezTo>
                    <a:pt x="837" y="1610"/>
                    <a:pt x="782" y="1587"/>
                    <a:pt x="726" y="1564"/>
                  </a:cubicBezTo>
                  <a:cubicBezTo>
                    <a:pt x="304" y="1385"/>
                    <a:pt x="131" y="553"/>
                    <a:pt x="64" y="0"/>
                  </a:cubicBezTo>
                  <a:cubicBezTo>
                    <a:pt x="61" y="77"/>
                    <a:pt x="61" y="165"/>
                    <a:pt x="58" y="266"/>
                  </a:cubicBezTo>
                  <a:cubicBezTo>
                    <a:pt x="53" y="540"/>
                    <a:pt x="-88" y="1404"/>
                    <a:pt x="89" y="1548"/>
                  </a:cubicBezTo>
                  <a:cubicBezTo>
                    <a:pt x="162" y="1608"/>
                    <a:pt x="514" y="1634"/>
                    <a:pt x="888" y="1628"/>
                  </a:cubicBezTo>
                </a:path>
              </a:pathLst>
            </a:custGeom>
            <a:solidFill>
              <a:srgbClr val="FFFFFF">
                <a:alpha val="16078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" name="path 34"/>
            <p:cNvSpPr/>
            <p:nvPr/>
          </p:nvSpPr>
          <p:spPr>
            <a:xfrm>
              <a:off x="441886" y="2915970"/>
              <a:ext cx="188810" cy="200316"/>
            </a:xfrm>
            <a:custGeom>
              <a:avLst/>
              <a:gdLst/>
              <a:ahLst/>
              <a:cxnLst/>
              <a:rect l="0" t="0" r="0" b="0"/>
              <a:pathLst>
                <a:path w="297" h="315">
                  <a:moveTo>
                    <a:pt x="297" y="23"/>
                  </a:moveTo>
                  <a:lnTo>
                    <a:pt x="113" y="0"/>
                  </a:lnTo>
                  <a:lnTo>
                    <a:pt x="0" y="289"/>
                  </a:lnTo>
                  <a:lnTo>
                    <a:pt x="240" y="315"/>
                  </a:lnTo>
                  <a:lnTo>
                    <a:pt x="297" y="23"/>
                  </a:lnTo>
                </a:path>
              </a:pathLst>
            </a:custGeom>
            <a:solidFill>
              <a:srgbClr val="F9D0C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" name="path 36"/>
            <p:cNvSpPr/>
            <p:nvPr/>
          </p:nvSpPr>
          <p:spPr>
            <a:xfrm>
              <a:off x="364709" y="1913585"/>
              <a:ext cx="470073" cy="303745"/>
            </a:xfrm>
            <a:custGeom>
              <a:avLst/>
              <a:gdLst/>
              <a:ahLst/>
              <a:cxnLst/>
              <a:rect l="0" t="0" r="0" b="0"/>
              <a:pathLst>
                <a:path w="740" h="478">
                  <a:moveTo>
                    <a:pt x="139" y="43"/>
                  </a:moveTo>
                  <a:cubicBezTo>
                    <a:pt x="201" y="106"/>
                    <a:pt x="274" y="152"/>
                    <a:pt x="354" y="183"/>
                  </a:cubicBezTo>
                  <a:lnTo>
                    <a:pt x="398" y="199"/>
                  </a:lnTo>
                  <a:lnTo>
                    <a:pt x="416" y="188"/>
                  </a:lnTo>
                  <a:cubicBezTo>
                    <a:pt x="493" y="144"/>
                    <a:pt x="561" y="77"/>
                    <a:pt x="605" y="0"/>
                  </a:cubicBezTo>
                  <a:lnTo>
                    <a:pt x="736" y="12"/>
                  </a:lnTo>
                  <a:cubicBezTo>
                    <a:pt x="747" y="144"/>
                    <a:pt x="729" y="276"/>
                    <a:pt x="690" y="403"/>
                  </a:cubicBezTo>
                  <a:lnTo>
                    <a:pt x="690" y="405"/>
                  </a:lnTo>
                  <a:lnTo>
                    <a:pt x="403" y="214"/>
                  </a:lnTo>
                  <a:lnTo>
                    <a:pt x="157" y="478"/>
                  </a:lnTo>
                  <a:cubicBezTo>
                    <a:pt x="87" y="359"/>
                    <a:pt x="36" y="227"/>
                    <a:pt x="10" y="90"/>
                  </a:cubicBezTo>
                  <a:lnTo>
                    <a:pt x="0" y="41"/>
                  </a:lnTo>
                  <a:lnTo>
                    <a:pt x="139" y="43"/>
                  </a:lnTo>
                </a:path>
              </a:pathLst>
            </a:custGeom>
            <a:solidFill>
              <a:srgbClr val="A6A6A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8" name="path 38"/>
            <p:cNvSpPr/>
            <p:nvPr/>
          </p:nvSpPr>
          <p:spPr>
            <a:xfrm>
              <a:off x="545315" y="2049068"/>
              <a:ext cx="177329" cy="154330"/>
            </a:xfrm>
            <a:custGeom>
              <a:avLst/>
              <a:gdLst/>
              <a:ahLst/>
              <a:cxnLst/>
              <a:rect l="0" t="0" r="0" b="0"/>
              <a:pathLst>
                <a:path w="279" h="243">
                  <a:moveTo>
                    <a:pt x="0" y="129"/>
                  </a:moveTo>
                  <a:lnTo>
                    <a:pt x="80" y="243"/>
                  </a:lnTo>
                  <a:lnTo>
                    <a:pt x="219" y="243"/>
                  </a:lnTo>
                  <a:lnTo>
                    <a:pt x="279" y="106"/>
                  </a:lnTo>
                  <a:lnTo>
                    <a:pt x="116" y="0"/>
                  </a:lnTo>
                  <a:lnTo>
                    <a:pt x="0" y="129"/>
                  </a:lnTo>
                </a:path>
              </a:pathLst>
            </a:custGeom>
            <a:solidFill>
              <a:srgbClr val="285E9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0" name="path 40"/>
            <p:cNvSpPr/>
            <p:nvPr/>
          </p:nvSpPr>
          <p:spPr>
            <a:xfrm>
              <a:off x="837441" y="2455926"/>
              <a:ext cx="284441" cy="79502"/>
            </a:xfrm>
            <a:custGeom>
              <a:avLst/>
              <a:gdLst/>
              <a:ahLst/>
              <a:cxnLst/>
              <a:rect l="0" t="0" r="0" b="0"/>
              <a:pathLst>
                <a:path w="447" h="125">
                  <a:moveTo>
                    <a:pt x="0" y="35"/>
                  </a:moveTo>
                  <a:lnTo>
                    <a:pt x="440" y="0"/>
                  </a:lnTo>
                  <a:lnTo>
                    <a:pt x="447" y="90"/>
                  </a:lnTo>
                  <a:lnTo>
                    <a:pt x="7" y="125"/>
                  </a:lnTo>
                  <a:lnTo>
                    <a:pt x="0" y="35"/>
                  </a:lnTo>
                </a:path>
              </a:pathLst>
            </a:custGeom>
            <a:solidFill>
              <a:srgbClr val="A6A6A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" name="path 42"/>
            <p:cNvSpPr/>
            <p:nvPr/>
          </p:nvSpPr>
          <p:spPr>
            <a:xfrm>
              <a:off x="257838" y="2501087"/>
              <a:ext cx="284429" cy="79514"/>
            </a:xfrm>
            <a:custGeom>
              <a:avLst/>
              <a:gdLst/>
              <a:ahLst/>
              <a:cxnLst/>
              <a:rect l="0" t="0" r="0" b="0"/>
              <a:pathLst>
                <a:path w="447" h="125">
                  <a:moveTo>
                    <a:pt x="0" y="35"/>
                  </a:moveTo>
                  <a:lnTo>
                    <a:pt x="440" y="0"/>
                  </a:lnTo>
                  <a:lnTo>
                    <a:pt x="447" y="90"/>
                  </a:lnTo>
                  <a:lnTo>
                    <a:pt x="7" y="125"/>
                  </a:lnTo>
                  <a:lnTo>
                    <a:pt x="0" y="35"/>
                  </a:lnTo>
                </a:path>
              </a:pathLst>
            </a:custGeom>
            <a:solidFill>
              <a:srgbClr val="A6A6A6">
                <a:alpha val="7215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" name="path 44"/>
            <p:cNvSpPr/>
            <p:nvPr/>
          </p:nvSpPr>
          <p:spPr>
            <a:xfrm>
              <a:off x="594578" y="2201760"/>
              <a:ext cx="295541" cy="1650085"/>
            </a:xfrm>
            <a:custGeom>
              <a:avLst/>
              <a:gdLst/>
              <a:ahLst/>
              <a:cxnLst/>
              <a:rect l="0" t="0" r="0" b="0"/>
              <a:pathLst>
                <a:path w="465" h="2598">
                  <a:moveTo>
                    <a:pt x="0" y="2"/>
                  </a:moveTo>
                  <a:cubicBezTo>
                    <a:pt x="0" y="2"/>
                    <a:pt x="129" y="855"/>
                    <a:pt x="111" y="2402"/>
                  </a:cubicBezTo>
                  <a:lnTo>
                    <a:pt x="315" y="2598"/>
                  </a:lnTo>
                  <a:lnTo>
                    <a:pt x="465" y="2360"/>
                  </a:lnTo>
                  <a:cubicBezTo>
                    <a:pt x="465" y="2360"/>
                    <a:pt x="310" y="907"/>
                    <a:pt x="142" y="0"/>
                  </a:cubicBez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EB516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6" name="path 46"/>
            <p:cNvSpPr/>
            <p:nvPr/>
          </p:nvSpPr>
          <p:spPr>
            <a:xfrm>
              <a:off x="619497" y="1703958"/>
              <a:ext cx="343101" cy="318833"/>
            </a:xfrm>
            <a:custGeom>
              <a:avLst/>
              <a:gdLst/>
              <a:ahLst/>
              <a:cxnLst/>
              <a:rect l="0" t="0" r="0" b="0"/>
              <a:pathLst>
                <a:path w="540" h="502">
                  <a:moveTo>
                    <a:pt x="59" y="447"/>
                  </a:moveTo>
                  <a:cubicBezTo>
                    <a:pt x="59" y="447"/>
                    <a:pt x="84" y="321"/>
                    <a:pt x="56" y="253"/>
                  </a:cubicBezTo>
                  <a:cubicBezTo>
                    <a:pt x="46" y="230"/>
                    <a:pt x="-41" y="39"/>
                    <a:pt x="25" y="47"/>
                  </a:cubicBezTo>
                  <a:cubicBezTo>
                    <a:pt x="92" y="54"/>
                    <a:pt x="121" y="145"/>
                    <a:pt x="183" y="145"/>
                  </a:cubicBezTo>
                  <a:cubicBezTo>
                    <a:pt x="242" y="145"/>
                    <a:pt x="490" y="-4"/>
                    <a:pt x="508" y="0"/>
                  </a:cubicBezTo>
                  <a:cubicBezTo>
                    <a:pt x="527" y="5"/>
                    <a:pt x="568" y="59"/>
                    <a:pt x="508" y="132"/>
                  </a:cubicBezTo>
                  <a:cubicBezTo>
                    <a:pt x="508" y="132"/>
                    <a:pt x="534" y="220"/>
                    <a:pt x="485" y="253"/>
                  </a:cubicBezTo>
                  <a:cubicBezTo>
                    <a:pt x="485" y="253"/>
                    <a:pt x="514" y="334"/>
                    <a:pt x="444" y="359"/>
                  </a:cubicBezTo>
                  <a:cubicBezTo>
                    <a:pt x="374" y="385"/>
                    <a:pt x="333" y="502"/>
                    <a:pt x="333" y="502"/>
                  </a:cubicBezTo>
                  <a:lnTo>
                    <a:pt x="59" y="447"/>
                  </a:lnTo>
                </a:path>
              </a:pathLst>
            </a:custGeom>
            <a:solidFill>
              <a:srgbClr val="F9D0C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" name="path 48"/>
            <p:cNvSpPr/>
            <p:nvPr/>
          </p:nvSpPr>
          <p:spPr>
            <a:xfrm>
              <a:off x="0" y="1898573"/>
              <a:ext cx="1522095" cy="1321081"/>
            </a:xfrm>
            <a:custGeom>
              <a:avLst/>
              <a:gdLst/>
              <a:ahLst/>
              <a:cxnLst/>
              <a:rect l="0" t="0" r="0" b="0"/>
              <a:pathLst>
                <a:path w="2397" h="2080">
                  <a:moveTo>
                    <a:pt x="434" y="82"/>
                  </a:moveTo>
                  <a:cubicBezTo>
                    <a:pt x="434" y="82"/>
                    <a:pt x="124" y="82"/>
                    <a:pt x="57" y="393"/>
                  </a:cubicBezTo>
                  <a:cubicBezTo>
                    <a:pt x="-12" y="716"/>
                    <a:pt x="-131" y="2288"/>
                    <a:pt x="491" y="2063"/>
                  </a:cubicBezTo>
                  <a:cubicBezTo>
                    <a:pt x="491" y="2063"/>
                    <a:pt x="954" y="2058"/>
                    <a:pt x="1347" y="193"/>
                  </a:cubicBezTo>
                  <a:lnTo>
                    <a:pt x="985" y="137"/>
                  </a:lnTo>
                  <a:cubicBezTo>
                    <a:pt x="985" y="137"/>
                    <a:pt x="682" y="858"/>
                    <a:pt x="538" y="1119"/>
                  </a:cubicBezTo>
                  <a:lnTo>
                    <a:pt x="491" y="817"/>
                  </a:lnTo>
                  <a:lnTo>
                    <a:pt x="434" y="82"/>
                  </a:lnTo>
                </a:path>
                <a:path w="2397" h="2080">
                  <a:moveTo>
                    <a:pt x="1753" y="0"/>
                  </a:moveTo>
                  <a:cubicBezTo>
                    <a:pt x="1753" y="0"/>
                    <a:pt x="1949" y="12"/>
                    <a:pt x="2076" y="372"/>
                  </a:cubicBezTo>
                  <a:cubicBezTo>
                    <a:pt x="2182" y="672"/>
                    <a:pt x="2345" y="1228"/>
                    <a:pt x="2376" y="1468"/>
                  </a:cubicBezTo>
                  <a:cubicBezTo>
                    <a:pt x="2428" y="1848"/>
                    <a:pt x="2498" y="2270"/>
                    <a:pt x="931" y="1975"/>
                  </a:cubicBezTo>
                  <a:lnTo>
                    <a:pt x="998" y="1613"/>
                  </a:lnTo>
                  <a:lnTo>
                    <a:pt x="1936" y="1597"/>
                  </a:lnTo>
                  <a:cubicBezTo>
                    <a:pt x="1934" y="1595"/>
                    <a:pt x="1825" y="199"/>
                    <a:pt x="1753" y="0"/>
                  </a:cubicBezTo>
                </a:path>
              </a:pathLst>
            </a:custGeom>
            <a:solidFill>
              <a:srgbClr val="D9D9D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textbox 50"/>
          <p:cNvSpPr/>
          <p:nvPr/>
        </p:nvSpPr>
        <p:spPr>
          <a:xfrm>
            <a:off x="445014" y="7350258"/>
            <a:ext cx="1635125" cy="367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6000"/>
              </a:lnSpc>
              <a:spcBef>
                <a:spcPts val="0"/>
              </a:spcBef>
              <a:tabLst>
                <a:tab pos="612775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功能结构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57714" y="7362958"/>
            <a:ext cx="314439" cy="314439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9304799" y="10952756"/>
            <a:ext cx="1988820" cy="282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ts val="2020"/>
              </a:lnSpc>
            </a:pPr>
            <a:r>
              <a:rPr sz="1500" b="1" kern="0" spc="12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教师/学生端项目申报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6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25611" y="9697161"/>
            <a:ext cx="640372" cy="639724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357565" y="10799406"/>
            <a:ext cx="639724" cy="639724"/>
          </a:xfrm>
          <a:prstGeom prst="rect">
            <a:avLst/>
          </a:prstGeom>
        </p:spPr>
      </p:pic>
      <p:pic>
        <p:nvPicPr>
          <p:cNvPr id="60" name="picture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084986" y="8716238"/>
            <a:ext cx="639724" cy="63972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 rot="21600000">
            <a:off x="7081709" y="11760085"/>
            <a:ext cx="639573" cy="639724"/>
            <a:chOff x="0" y="0"/>
            <a:chExt cx="639573" cy="639724"/>
          </a:xfrm>
        </p:grpSpPr>
        <p:sp>
          <p:nvSpPr>
            <p:cNvPr id="62" name="path 62"/>
            <p:cNvSpPr/>
            <p:nvPr/>
          </p:nvSpPr>
          <p:spPr>
            <a:xfrm>
              <a:off x="0" y="0"/>
              <a:ext cx="639573" cy="639724"/>
            </a:xfrm>
            <a:custGeom>
              <a:avLst/>
              <a:gdLst/>
              <a:ahLst/>
              <a:cxnLst/>
              <a:rect l="0" t="0" r="0" b="0"/>
              <a:pathLst>
                <a:path w="1007" h="1007">
                  <a:moveTo>
                    <a:pt x="0" y="502"/>
                  </a:moveTo>
                  <a:cubicBezTo>
                    <a:pt x="0" y="225"/>
                    <a:pt x="225" y="0"/>
                    <a:pt x="503" y="0"/>
                  </a:cubicBezTo>
                  <a:cubicBezTo>
                    <a:pt x="781" y="0"/>
                    <a:pt x="1007" y="225"/>
                    <a:pt x="1007" y="503"/>
                  </a:cubicBezTo>
                  <a:cubicBezTo>
                    <a:pt x="1007" y="781"/>
                    <a:pt x="781" y="1007"/>
                    <a:pt x="503" y="1007"/>
                  </a:cubicBezTo>
                  <a:cubicBezTo>
                    <a:pt x="225" y="1007"/>
                    <a:pt x="0" y="781"/>
                    <a:pt x="0" y="502"/>
                  </a:cubicBezTo>
                </a:path>
              </a:pathLst>
            </a:custGeom>
            <a:solidFill>
              <a:srgbClr val="35415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4" name="path 64"/>
            <p:cNvSpPr/>
            <p:nvPr/>
          </p:nvSpPr>
          <p:spPr>
            <a:xfrm>
              <a:off x="208002" y="208165"/>
              <a:ext cx="223418" cy="223393"/>
            </a:xfrm>
            <a:custGeom>
              <a:avLst/>
              <a:gdLst/>
              <a:ahLst/>
              <a:cxnLst/>
              <a:rect l="0" t="0" r="0" b="0"/>
              <a:pathLst>
                <a:path w="351" h="351">
                  <a:moveTo>
                    <a:pt x="219" y="241"/>
                  </a:moveTo>
                  <a:cubicBezTo>
                    <a:pt x="159" y="241"/>
                    <a:pt x="109" y="192"/>
                    <a:pt x="109" y="131"/>
                  </a:cubicBezTo>
                  <a:cubicBezTo>
                    <a:pt x="109" y="71"/>
                    <a:pt x="159" y="21"/>
                    <a:pt x="219" y="21"/>
                  </a:cubicBezTo>
                  <a:cubicBezTo>
                    <a:pt x="280" y="21"/>
                    <a:pt x="329" y="71"/>
                    <a:pt x="329" y="131"/>
                  </a:cubicBezTo>
                  <a:cubicBezTo>
                    <a:pt x="329" y="192"/>
                    <a:pt x="280" y="241"/>
                    <a:pt x="219" y="241"/>
                  </a:cubicBezTo>
                  <a:moveTo>
                    <a:pt x="52" y="326"/>
                  </a:moveTo>
                  <a:cubicBezTo>
                    <a:pt x="49" y="330"/>
                    <a:pt x="44" y="332"/>
                    <a:pt x="38" y="332"/>
                  </a:cubicBezTo>
                  <a:cubicBezTo>
                    <a:pt x="28" y="332"/>
                    <a:pt x="19" y="323"/>
                    <a:pt x="19" y="313"/>
                  </a:cubicBezTo>
                  <a:cubicBezTo>
                    <a:pt x="19" y="307"/>
                    <a:pt x="21" y="302"/>
                    <a:pt x="25" y="299"/>
                  </a:cubicBezTo>
                  <a:lnTo>
                    <a:pt x="25" y="299"/>
                  </a:lnTo>
                  <a:lnTo>
                    <a:pt x="113" y="210"/>
                  </a:lnTo>
                  <a:cubicBezTo>
                    <a:pt x="121" y="220"/>
                    <a:pt x="130" y="230"/>
                    <a:pt x="141" y="237"/>
                  </a:cubicBezTo>
                  <a:cubicBezTo>
                    <a:pt x="141" y="237"/>
                    <a:pt x="52" y="326"/>
                    <a:pt x="52" y="326"/>
                  </a:cubicBezTo>
                  <a:moveTo>
                    <a:pt x="219" y="0"/>
                  </a:moveTo>
                  <a:cubicBezTo>
                    <a:pt x="147" y="0"/>
                    <a:pt x="87" y="59"/>
                    <a:pt x="87" y="131"/>
                  </a:cubicBezTo>
                  <a:cubicBezTo>
                    <a:pt x="87" y="154"/>
                    <a:pt x="93" y="175"/>
                    <a:pt x="103" y="193"/>
                  </a:cubicBezTo>
                  <a:lnTo>
                    <a:pt x="11" y="285"/>
                  </a:lnTo>
                  <a:lnTo>
                    <a:pt x="11" y="285"/>
                  </a:lnTo>
                  <a:cubicBezTo>
                    <a:pt x="4" y="292"/>
                    <a:pt x="0" y="302"/>
                    <a:pt x="0" y="313"/>
                  </a:cubicBezTo>
                  <a:cubicBezTo>
                    <a:pt x="0" y="334"/>
                    <a:pt x="17" y="351"/>
                    <a:pt x="38" y="351"/>
                  </a:cubicBezTo>
                  <a:cubicBezTo>
                    <a:pt x="49" y="351"/>
                    <a:pt x="59" y="347"/>
                    <a:pt x="66" y="340"/>
                  </a:cubicBezTo>
                  <a:lnTo>
                    <a:pt x="66" y="340"/>
                  </a:lnTo>
                  <a:lnTo>
                    <a:pt x="158" y="248"/>
                  </a:lnTo>
                  <a:cubicBezTo>
                    <a:pt x="176" y="258"/>
                    <a:pt x="197" y="263"/>
                    <a:pt x="219" y="263"/>
                  </a:cubicBezTo>
                  <a:cubicBezTo>
                    <a:pt x="292" y="263"/>
                    <a:pt x="351" y="204"/>
                    <a:pt x="351" y="131"/>
                  </a:cubicBezTo>
                  <a:cubicBezTo>
                    <a:pt x="351" y="59"/>
                    <a:pt x="292" y="0"/>
                    <a:pt x="219" y="0"/>
                  </a:cubicBezTo>
                </a:path>
                <a:path w="351" h="351">
                  <a:moveTo>
                    <a:pt x="220" y="54"/>
                  </a:moveTo>
                  <a:cubicBezTo>
                    <a:pt x="177" y="54"/>
                    <a:pt x="142" y="89"/>
                    <a:pt x="142" y="131"/>
                  </a:cubicBezTo>
                  <a:cubicBezTo>
                    <a:pt x="142" y="134"/>
                    <a:pt x="145" y="137"/>
                    <a:pt x="148" y="137"/>
                  </a:cubicBezTo>
                  <a:cubicBezTo>
                    <a:pt x="151" y="137"/>
                    <a:pt x="153" y="134"/>
                    <a:pt x="153" y="131"/>
                  </a:cubicBezTo>
                  <a:cubicBezTo>
                    <a:pt x="153" y="95"/>
                    <a:pt x="183" y="65"/>
                    <a:pt x="220" y="65"/>
                  </a:cubicBezTo>
                  <a:cubicBezTo>
                    <a:pt x="223" y="65"/>
                    <a:pt x="225" y="63"/>
                    <a:pt x="225" y="60"/>
                  </a:cubicBezTo>
                  <a:cubicBezTo>
                    <a:pt x="225" y="57"/>
                    <a:pt x="223" y="54"/>
                    <a:pt x="220" y="5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textbox 66"/>
          <p:cNvSpPr/>
          <p:nvPr/>
        </p:nvSpPr>
        <p:spPr>
          <a:xfrm>
            <a:off x="8025311" y="8865593"/>
            <a:ext cx="1236344" cy="2254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1500" b="1" kern="0" spc="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高校管理功能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8" name="textbox 68"/>
          <p:cNvSpPr/>
          <p:nvPr/>
        </p:nvSpPr>
        <p:spPr>
          <a:xfrm>
            <a:off x="8030829" y="11973667"/>
            <a:ext cx="1035050" cy="2241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1500" b="1" kern="0" spc="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评审端展示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0" name="textbox 70"/>
          <p:cNvSpPr/>
          <p:nvPr/>
        </p:nvSpPr>
        <p:spPr>
          <a:xfrm>
            <a:off x="9312027" y="9896647"/>
            <a:ext cx="833755" cy="2241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1500" b="1" kern="0" spc="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29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2600960" algn="l" rtl="0" eaLnBrk="0">
              <a:lnSpc>
                <a:spcPts val="6345"/>
              </a:lnSpc>
            </a:pPr>
            <a:r>
              <a:rPr sz="5000" b="1" kern="0" spc="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学生如何申报大创项目？</a:t>
            </a:r>
            <a:endParaRPr sz="5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4" name="picture 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99340" y="8890768"/>
            <a:ext cx="7558633" cy="3953988"/>
          </a:xfrm>
          <a:prstGeom prst="rect">
            <a:avLst/>
          </a:prstGeom>
        </p:spPr>
      </p:pic>
      <p:sp>
        <p:nvSpPr>
          <p:cNvPr id="76" name="textbox 76"/>
          <p:cNvSpPr/>
          <p:nvPr/>
        </p:nvSpPr>
        <p:spPr>
          <a:xfrm>
            <a:off x="8179658" y="9412152"/>
            <a:ext cx="3484245" cy="23564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7780" algn="l" rtl="0" eaLnBrk="0">
              <a:lnSpc>
                <a:spcPct val="86000"/>
              </a:lnSpc>
            </a:pP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第一步：</a:t>
            </a:r>
            <a:r>
              <a:rPr sz="2000" b="1" kern="0" spc="-4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进入工作系统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5240" algn="l" rtl="0" eaLnBrk="0">
              <a:lnSpc>
                <a:spcPct val="118000"/>
              </a:lnSpc>
              <a:spcBef>
                <a:spcPts val="460"/>
              </a:spcBef>
            </a:pPr>
            <a:r>
              <a:rPr sz="1500" kern="0" spc="1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输入网址：</a:t>
            </a:r>
            <a:r>
              <a:rPr sz="1500" kern="0" spc="-3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u="sng" kern="0" spc="0" dirty="0">
                <a:solidFill>
                  <a:srgbClr val="595959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hlinkClick r:id="rId2">
                  <a:extLst>
                    <a:ext uri="{DAF060AB-1E55-43B9-8AAB-6FB025537F2F}">
                      <wpsdc:hlinkClr xmlns:wpsdc="http://www.wps.cn/officeDocument/2017/drawingmlCustomData" val="595959"/>
                      <wpsdc:folHlinkClr xmlns:wpsdc="http://www.wps.cn/officeDocument/2017/drawingmlCustomData" val="595959"/>
                      <wpsdc:hlinkUnderline xmlns:wpsdc="http://www.wps.cn/officeDocument/2017/drawingmlCustomData" val="0"/>
                    </a:ext>
                  </a:extLst>
                </a:hlinkClick>
              </a:rPr>
              <a:t>https</a:t>
            </a:r>
            <a:r>
              <a:rPr sz="1500" u="sng" kern="0" spc="110" dirty="0">
                <a:solidFill>
                  <a:srgbClr val="595959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hlinkClick r:id="rId2">
                  <a:extLst>
                    <a:ext uri="{DAF060AB-1E55-43B9-8AAB-6FB025537F2F}">
                      <wpsdc:hlinkClr xmlns:wpsdc="http://www.wps.cn/officeDocument/2017/drawingmlCustomData" val="595959"/>
                      <wpsdc:folHlinkClr xmlns:wpsdc="http://www.wps.cn/officeDocument/2017/drawingmlCustomData" val="595959"/>
                      <wpsdc:hlinkUnderline xmlns:wpsdc="http://www.wps.cn/officeDocument/2017/drawingmlCustomData" val="0"/>
                    </a:ext>
                  </a:extLst>
                </a:hlinkClick>
              </a:rPr>
              <a:t>://</a:t>
            </a:r>
            <a:r>
              <a:rPr sz="1500" u="sng" kern="0" spc="0" dirty="0">
                <a:solidFill>
                  <a:srgbClr val="595959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hlinkClick r:id="rId2">
                  <a:extLst>
                    <a:ext uri="{DAF060AB-1E55-43B9-8AAB-6FB025537F2F}">
                      <wpsdc:hlinkClr xmlns:wpsdc="http://www.wps.cn/officeDocument/2017/drawingmlCustomData" val="595959"/>
                      <wpsdc:folHlinkClr xmlns:wpsdc="http://www.wps.cn/officeDocument/2017/drawingmlCustomData" val="595959"/>
                      <wpsdc:hlinkUnderline xmlns:wpsdc="http://www.wps.cn/officeDocument/2017/drawingmlCustomData" val="0"/>
                    </a:ext>
                  </a:extLst>
                </a:hlinkClick>
              </a:rPr>
              <a:t>hlj</a:t>
            </a:r>
            <a:r>
              <a:rPr sz="1500" u="sng" kern="0" spc="110" dirty="0">
                <a:solidFill>
                  <a:srgbClr val="595959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hlinkClick r:id="rId2">
                  <a:extLst>
                    <a:ext uri="{DAF060AB-1E55-43B9-8AAB-6FB025537F2F}">
                      <wpsdc:hlinkClr xmlns:wpsdc="http://www.wps.cn/officeDocument/2017/drawingmlCustomData" val="595959"/>
                      <wpsdc:folHlinkClr xmlns:wpsdc="http://www.wps.cn/officeDocument/2017/drawingmlCustomData" val="595959"/>
                      <wpsdc:hlinkUnderline xmlns:wpsdc="http://www.wps.cn/officeDocument/2017/drawingmlCustomData" val="0"/>
                    </a:ext>
                  </a:extLst>
                </a:hlinkClick>
              </a:rPr>
              <a:t>.</a:t>
            </a:r>
            <a:r>
              <a:rPr sz="1500" u="sng" kern="0" spc="0" dirty="0">
                <a:solidFill>
                  <a:srgbClr val="595959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hlinkClick r:id="rId2">
                  <a:extLst>
                    <a:ext uri="{DAF060AB-1E55-43B9-8AAB-6FB025537F2F}">
                      <wpsdc:hlinkClr xmlns:wpsdc="http://www.wps.cn/officeDocument/2017/drawingmlCustomData" val="595959"/>
                      <wpsdc:folHlinkClr xmlns:wpsdc="http://www.wps.cn/officeDocument/2017/drawingmlCustomData" val="595959"/>
                      <wpsdc:hlinkUnderline xmlns:wpsdc="http://www.wps.cn/officeDocument/2017/drawingmlCustomData" val="0"/>
                    </a:ext>
                  </a:extLst>
                </a:hlinkClick>
              </a:rPr>
              <a:t>microton</a:t>
            </a:r>
            <a:r>
              <a:rPr sz="1500" u="sng" kern="0" spc="110" dirty="0">
                <a:solidFill>
                  <a:srgbClr val="595959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hlinkClick r:id="rId2">
                  <a:extLst>
                    <a:ext uri="{DAF060AB-1E55-43B9-8AAB-6FB025537F2F}">
                      <wpsdc:hlinkClr xmlns:wpsdc="http://www.wps.cn/officeDocument/2017/drawingmlCustomData" val="595959"/>
                      <wpsdc:folHlinkClr xmlns:wpsdc="http://www.wps.cn/officeDocument/2017/drawingmlCustomData" val="595959"/>
                      <wpsdc:hlinkUnderline xmlns:wpsdc="http://www.wps.cn/officeDocument/2017/drawingmlCustomData" val="0"/>
                    </a:ext>
                  </a:extLst>
                </a:hlinkClick>
              </a:rPr>
              <a:t>.</a:t>
            </a:r>
            <a:r>
              <a:rPr sz="1500" u="sng" kern="0" spc="0" dirty="0">
                <a:solidFill>
                  <a:srgbClr val="595959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hlinkClick r:id="rId2">
                  <a:extLst>
                    <a:ext uri="{DAF060AB-1E55-43B9-8AAB-6FB025537F2F}">
                      <wpsdc:hlinkClr xmlns:wpsdc="http://www.wps.cn/officeDocument/2017/drawingmlCustomData" val="595959"/>
                      <wpsdc:folHlinkClr xmlns:wpsdc="http://www.wps.cn/officeDocument/2017/drawingmlCustomData" val="595959"/>
                      <wpsdc:hlinkUnderline xmlns:wpsdc="http://www.wps.cn/officeDocument/2017/drawingmlCustomData" val="0"/>
                    </a:ext>
                  </a:extLst>
                </a:hlinkClick>
              </a:rPr>
              <a:t>cn</a:t>
            </a:r>
            <a:r>
              <a:rPr sz="1500" u="sng" kern="0" spc="110" dirty="0">
                <a:solidFill>
                  <a:srgbClr val="595959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hlinkClick r:id="rId2">
                  <a:extLst>
                    <a:ext uri="{DAF060AB-1E55-43B9-8AAB-6FB025537F2F}">
                      <wpsdc:hlinkClr xmlns:wpsdc="http://www.wps.cn/officeDocument/2017/drawingmlCustomData" val="595959"/>
                      <wpsdc:folHlinkClr xmlns:wpsdc="http://www.wps.cn/officeDocument/2017/drawingmlCustomData" val="595959"/>
                      <wpsdc:hlinkUnderline xmlns:wpsdc="http://www.wps.cn/officeDocument/2017/drawingmlCustomData" val="0"/>
                    </a:ext>
                  </a:extLst>
                </a:hlinkClick>
              </a:rPr>
              <a:t>/</a:t>
            </a:r>
            <a:endParaRPr sz="1500" dirty="0">
              <a:latin typeface="Times New Roman" panose="02020603050405020304"/>
              <a:ea typeface="Times New Roman" panose="02020603050405020304"/>
              <a:cs typeface="Times New Roman" panose="02020603050405020304"/>
            </a:endParaRPr>
          </a:p>
          <a:p>
            <a:pPr marL="12700" indent="4445" algn="l" rtl="0" eaLnBrk="0">
              <a:lnSpc>
                <a:spcPct val="154000"/>
              </a:lnSpc>
              <a:spcBef>
                <a:spcPts val="145"/>
              </a:spcBef>
            </a:pPr>
            <a:r>
              <a:rPr sz="1500" kern="0" spc="1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</a:t>
            </a:r>
            <a:r>
              <a:rPr sz="1500" b="1" kern="0" spc="0" dirty="0">
                <a:solidFill>
                  <a:srgbClr val="EB5169">
                    <a:alpha val="100000"/>
                  </a:srgbClr>
                </a:solidFill>
                <a:latin typeface="Impact" panose="020B0806030902050204"/>
                <a:ea typeface="Impact" panose="020B0806030902050204"/>
                <a:cs typeface="Impact" panose="020B0806030902050204"/>
              </a:rPr>
              <a:t>Continue</a:t>
            </a:r>
            <a:r>
              <a:rPr sz="1500" kern="0" spc="100" dirty="0">
                <a:solidFill>
                  <a:srgbClr val="EB5169">
                    <a:alpha val="100000"/>
                  </a:srgbClr>
                </a:solidFill>
                <a:latin typeface="Impact" panose="020B0806030902050204"/>
                <a:ea typeface="Impact" panose="020B0806030902050204"/>
                <a:cs typeface="Impact" panose="020B0806030902050204"/>
              </a:rPr>
              <a:t> </a:t>
            </a:r>
            <a:r>
              <a:rPr sz="1500" kern="0" spc="1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500" kern="0" spc="-1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进入黑龙江省高</a:t>
            </a:r>
            <a:r>
              <a:rPr sz="1500" kern="0" spc="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等学</a:t>
            </a:r>
            <a:r>
              <a:rPr sz="1500" kern="0" spc="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校教育教学数字智慧平台，</a:t>
            </a:r>
            <a:r>
              <a:rPr sz="1500" kern="0" spc="-3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推荐您使用</a:t>
            </a:r>
            <a:r>
              <a:rPr sz="1500" kern="0" spc="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最新版谷歌浏览器</a:t>
            </a:r>
            <a:r>
              <a:rPr sz="1500" kern="0" spc="-2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" name="textbox 78"/>
          <p:cNvSpPr/>
          <p:nvPr/>
        </p:nvSpPr>
        <p:spPr>
          <a:xfrm>
            <a:off x="399294" y="7327397"/>
            <a:ext cx="1635125" cy="3702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6000"/>
              </a:lnSpc>
              <a:spcBef>
                <a:spcPts val="0"/>
              </a:spcBef>
              <a:tabLst>
                <a:tab pos="612140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账号登陆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0" name="picture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1994" y="7340097"/>
            <a:ext cx="314439" cy="3144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68277" y="1980951"/>
            <a:ext cx="7568740" cy="3953989"/>
          </a:xfrm>
          <a:prstGeom prst="rect">
            <a:avLst/>
          </a:prstGeom>
          <a:ln>
            <a:noFill/>
          </a:ln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68277" y="8838952"/>
            <a:ext cx="7568740" cy="3953988"/>
          </a:xfrm>
          <a:prstGeom prst="rect">
            <a:avLst/>
          </a:prstGeom>
        </p:spPr>
      </p:pic>
      <p:sp>
        <p:nvSpPr>
          <p:cNvPr id="86" name="textbox 86"/>
          <p:cNvSpPr/>
          <p:nvPr/>
        </p:nvSpPr>
        <p:spPr>
          <a:xfrm>
            <a:off x="8211070" y="2613836"/>
            <a:ext cx="3363595" cy="19075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4605" algn="l" rtl="0" eaLnBrk="0">
              <a:lnSpc>
                <a:spcPct val="86000"/>
              </a:lnSpc>
            </a:pP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第二步：</a:t>
            </a:r>
            <a:r>
              <a:rPr sz="2000" b="1" kern="0" spc="-4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进行身份选择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3000"/>
              </a:lnSpc>
              <a:spcBef>
                <a:spcPts val="455"/>
              </a:spcBef>
            </a:pPr>
            <a:r>
              <a:rPr sz="1500" kern="0" spc="1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身份选择页面选择“</a:t>
            </a:r>
            <a:r>
              <a:rPr sz="1500" b="1" kern="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我是</a:t>
            </a:r>
            <a:r>
              <a:rPr sz="1500" b="1" kern="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教师/</a:t>
            </a:r>
            <a:r>
              <a:rPr sz="1500" b="1" kern="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学生</a:t>
            </a:r>
            <a:r>
              <a:rPr sz="1500" kern="0" spc="1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”后点击“</a:t>
            </a:r>
            <a:r>
              <a:rPr sz="1500" b="1" kern="0" spc="0" dirty="0">
                <a:solidFill>
                  <a:srgbClr val="EB526A">
                    <a:alpha val="100000"/>
                  </a:srgbClr>
                </a:solidFill>
                <a:latin typeface="Impact" panose="020B0806030902050204"/>
                <a:ea typeface="Impact" panose="020B0806030902050204"/>
                <a:cs typeface="Impact" panose="020B0806030902050204"/>
              </a:rPr>
              <a:t>Continue</a:t>
            </a:r>
            <a:r>
              <a:rPr sz="1500" kern="0" spc="1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”进入登录账</a:t>
            </a:r>
            <a:r>
              <a:rPr sz="1500" kern="0" spc="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号页面。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8" name="textbox 88"/>
          <p:cNvSpPr/>
          <p:nvPr/>
        </p:nvSpPr>
        <p:spPr>
          <a:xfrm>
            <a:off x="8173632" y="9469544"/>
            <a:ext cx="3246754" cy="15551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5240" algn="l" rtl="0" eaLnBrk="0">
              <a:lnSpc>
                <a:spcPct val="86000"/>
              </a:lnSpc>
            </a:pP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第三步：</a:t>
            </a:r>
            <a:r>
              <a:rPr sz="2000" b="1" kern="0" spc="-4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进行系统登录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7000"/>
              </a:lnSpc>
              <a:spcBef>
                <a:spcPts val="460"/>
              </a:spcBef>
            </a:pPr>
            <a:r>
              <a:rPr sz="1500" kern="0" spc="1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选择学校：</a:t>
            </a:r>
            <a:r>
              <a:rPr sz="1500" kern="0" spc="-1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您所在的高校名称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87000"/>
              </a:lnSpc>
              <a:spcBef>
                <a:spcPts val="5"/>
              </a:spcBef>
            </a:pPr>
            <a:r>
              <a:rPr sz="1500" kern="0" spc="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</a:t>
            </a:r>
            <a:r>
              <a:rPr sz="1500" kern="0" spc="-26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2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sz="1500" b="1" kern="0" spc="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Get</a:t>
            </a:r>
            <a:r>
              <a:rPr sz="1500" b="1" kern="0" spc="26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Start</a:t>
            </a:r>
            <a:r>
              <a:rPr sz="1500" b="1" kern="0" spc="-8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2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500" kern="0" spc="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进入工作系统</a:t>
            </a:r>
            <a:r>
              <a:rPr sz="1500" kern="0" spc="-2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0" name="textbox 90"/>
          <p:cNvSpPr/>
          <p:nvPr/>
        </p:nvSpPr>
        <p:spPr>
          <a:xfrm>
            <a:off x="399294" y="469399"/>
            <a:ext cx="1635125" cy="367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6000"/>
              </a:lnSpc>
              <a:spcBef>
                <a:spcPts val="0"/>
              </a:spcBef>
              <a:tabLst>
                <a:tab pos="612775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身份选择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1994" y="482099"/>
            <a:ext cx="314439" cy="314439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399294" y="7327397"/>
            <a:ext cx="1635125" cy="3702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6000"/>
              </a:lnSpc>
              <a:spcBef>
                <a:spcPts val="0"/>
              </a:spcBef>
              <a:tabLst>
                <a:tab pos="612140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账号登陆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6" name="picture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1994" y="7340097"/>
            <a:ext cx="314439" cy="314439"/>
          </a:xfrm>
          <a:prstGeom prst="rect">
            <a:avLst/>
          </a:prstGeom>
        </p:spPr>
      </p:pic>
      <p:sp>
        <p:nvSpPr>
          <p:cNvPr id="98" name="textbox 98"/>
          <p:cNvSpPr/>
          <p:nvPr/>
        </p:nvSpPr>
        <p:spPr>
          <a:xfrm>
            <a:off x="5325122" y="10668254"/>
            <a:ext cx="2403475" cy="101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ts val="600"/>
              </a:lnSpc>
            </a:pPr>
            <a:r>
              <a:rPr sz="800" kern="0" spc="15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●-————————</a:t>
            </a:r>
            <a:r>
              <a:rPr sz="800" kern="0" spc="15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800" kern="0" spc="150" dirty="0">
                <a:solidFill>
                  <a:srgbClr val="EB526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—</a:t>
            </a:r>
            <a:r>
              <a:rPr sz="800" kern="0" spc="150" dirty="0">
                <a:solidFill>
                  <a:srgbClr val="EB526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800" kern="0" spc="150" dirty="0">
                <a:solidFill>
                  <a:srgbClr val="EB526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—</a:t>
            </a:r>
            <a:r>
              <a:rPr sz="800" kern="0" spc="150" dirty="0">
                <a:solidFill>
                  <a:srgbClr val="EB526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800" kern="0" spc="150" dirty="0">
                <a:solidFill>
                  <a:srgbClr val="EB526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————</a:t>
            </a:r>
            <a:r>
              <a:rPr sz="800" kern="0" spc="140" dirty="0">
                <a:solidFill>
                  <a:srgbClr val="EB526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—</a:t>
            </a:r>
            <a:r>
              <a:rPr sz="800" kern="0" spc="140" dirty="0">
                <a:solidFill>
                  <a:srgbClr val="EB526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800" kern="0" spc="140" dirty="0">
                <a:solidFill>
                  <a:srgbClr val="EB526A">
                    <a:alpha val="100000"/>
                  </a:srgbClr>
                </a:solidFill>
                <a:latin typeface="Arial Unicode MS"/>
                <a:ea typeface="Arial Unicode MS"/>
                <a:cs typeface="Arial Unicode MS"/>
              </a:rPr>
              <a:t>-⃞</a:t>
            </a:r>
            <a:endParaRPr sz="8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09595" y="3804285"/>
            <a:ext cx="1222375" cy="685165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" y="1370330"/>
            <a:ext cx="6127115" cy="42576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68277" y="1980953"/>
            <a:ext cx="7710040" cy="3953988"/>
          </a:xfrm>
          <a:prstGeom prst="rect">
            <a:avLst/>
          </a:prstGeom>
        </p:spPr>
      </p:pic>
      <p:pic>
        <p:nvPicPr>
          <p:cNvPr id="112" name="picture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0468" y="8842000"/>
            <a:ext cx="7558633" cy="3953988"/>
          </a:xfrm>
          <a:prstGeom prst="rect">
            <a:avLst/>
          </a:prstGeom>
        </p:spPr>
      </p:pic>
      <p:sp>
        <p:nvSpPr>
          <p:cNvPr id="114" name="textbox 114"/>
          <p:cNvSpPr/>
          <p:nvPr/>
        </p:nvSpPr>
        <p:spPr>
          <a:xfrm>
            <a:off x="8291400" y="9470642"/>
            <a:ext cx="3364229" cy="23387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5875" algn="l" rtl="0" eaLnBrk="0">
              <a:lnSpc>
                <a:spcPct val="87000"/>
              </a:lnSpc>
            </a:pP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步：</a:t>
            </a:r>
            <a:r>
              <a:rPr sz="2000" b="1" kern="0" spc="-4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输入学校授权码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3970" algn="l" rtl="0" eaLnBrk="0">
              <a:lnSpc>
                <a:spcPct val="90000"/>
              </a:lnSpc>
              <a:spcBef>
                <a:spcPts val="450"/>
              </a:spcBef>
            </a:pP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用户初次登陆系统，</a:t>
            </a:r>
            <a:r>
              <a:rPr sz="1500" kern="0" spc="-2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需要</a:t>
            </a:r>
            <a:r>
              <a:rPr sz="1500" kern="0" spc="1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先填写学校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3810" algn="l" rtl="0" eaLnBrk="0">
              <a:lnSpc>
                <a:spcPct val="160000"/>
              </a:lnSpc>
              <a:spcBef>
                <a:spcPts val="45"/>
              </a:spcBef>
            </a:pP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管理员提供的授权码，</a:t>
            </a:r>
            <a:r>
              <a:rPr sz="1500" kern="0" spc="-27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系统将进</a:t>
            </a:r>
            <a:r>
              <a:rPr sz="1500" kern="0" spc="1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行自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动审验，</a:t>
            </a:r>
            <a:r>
              <a:rPr sz="1500" kern="0" spc="-2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审验成功后可</a:t>
            </a:r>
            <a:r>
              <a:rPr sz="1500" kern="0" spc="1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自行创建申报</a:t>
            </a:r>
            <a:r>
              <a:rPr sz="1500" kern="0" spc="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账号</a:t>
            </a:r>
            <a:r>
              <a:rPr sz="1500" kern="0" spc="-1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500" b="1" kern="0" spc="12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学校专属授权码:F5C024A6。</a:t>
            </a:r>
            <a:endParaRPr sz="1500" b="1" kern="0" spc="120" dirty="0">
              <a:solidFill>
                <a:srgbClr val="EB526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" name="textbox 116"/>
          <p:cNvSpPr/>
          <p:nvPr/>
        </p:nvSpPr>
        <p:spPr>
          <a:xfrm>
            <a:off x="8267976" y="2613390"/>
            <a:ext cx="3369945" cy="19323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7780" algn="l" rtl="0" eaLnBrk="0">
              <a:lnSpc>
                <a:spcPct val="86000"/>
              </a:lnSpc>
            </a:pPr>
            <a:r>
              <a:rPr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</a:t>
            </a:r>
            <a:r>
              <a:rPr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步：</a:t>
            </a:r>
            <a:r>
              <a:rPr sz="2000" b="1" kern="0" spc="-2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申报账号注册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3000"/>
              </a:lnSpc>
              <a:spcBef>
                <a:spcPts val="460"/>
              </a:spcBef>
            </a:pP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在登录页面右上角点击</a:t>
            </a:r>
            <a:r>
              <a:rPr sz="1500" kern="0" spc="-3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3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sz="1500" kern="0" spc="-32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12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获取一个新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85" indent="6985" algn="l" rtl="0" eaLnBrk="0">
              <a:lnSpc>
                <a:spcPct val="164000"/>
              </a:lnSpc>
              <a:spcBef>
                <a:spcPts val="35"/>
              </a:spcBef>
            </a:pPr>
            <a:r>
              <a:rPr sz="1500" b="1" kern="0" spc="10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的工作账号</a:t>
            </a:r>
            <a:r>
              <a:rPr sz="1500" b="1" kern="0" spc="-2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0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sz="1500" kern="0" spc="-28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0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进入到填写授权码页</a:t>
            </a:r>
            <a:r>
              <a:rPr sz="1500" kern="0" spc="-1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</a:t>
            </a:r>
            <a:r>
              <a:rPr sz="1500" kern="0" spc="-20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-10" dirty="0">
                <a:solidFill>
                  <a:srgbClr val="2429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500" kern="0" spc="100" dirty="0">
              <a:solidFill>
                <a:srgbClr val="24293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85" indent="6985" algn="l" rtl="0" eaLnBrk="0">
              <a:lnSpc>
                <a:spcPct val="164000"/>
              </a:lnSpc>
              <a:spcBef>
                <a:spcPts val="35"/>
              </a:spcBef>
            </a:pPr>
            <a:endParaRPr sz="15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8" name="textbox 118"/>
          <p:cNvSpPr/>
          <p:nvPr/>
        </p:nvSpPr>
        <p:spPr>
          <a:xfrm>
            <a:off x="445014" y="7350258"/>
            <a:ext cx="1635125" cy="366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7000"/>
              </a:lnSpc>
              <a:spcBef>
                <a:spcPts val="0"/>
              </a:spcBef>
              <a:tabLst>
                <a:tab pos="618490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学校授权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0" name="picture 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714" y="7362958"/>
            <a:ext cx="314439" cy="314439"/>
          </a:xfrm>
          <a:prstGeom prst="rect">
            <a:avLst/>
          </a:prstGeom>
        </p:spPr>
      </p:pic>
      <p:sp>
        <p:nvSpPr>
          <p:cNvPr id="122" name="textbox 122"/>
          <p:cNvSpPr/>
          <p:nvPr/>
        </p:nvSpPr>
        <p:spPr>
          <a:xfrm>
            <a:off x="399294" y="469397"/>
            <a:ext cx="1635125" cy="3702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6000"/>
              </a:lnSpc>
              <a:spcBef>
                <a:spcPts val="0"/>
              </a:spcBef>
              <a:tabLst>
                <a:tab pos="612140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账号登陆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4" name="picture 1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11994" y="482097"/>
            <a:ext cx="314439" cy="31443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80468" y="8842000"/>
            <a:ext cx="7558633" cy="3953988"/>
          </a:xfrm>
          <a:prstGeom prst="rect">
            <a:avLst/>
          </a:prstGeom>
        </p:spPr>
      </p:pic>
      <p:pic>
        <p:nvPicPr>
          <p:cNvPr id="128" name="picture 1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9612" y="1989555"/>
            <a:ext cx="7558633" cy="3942974"/>
          </a:xfrm>
          <a:prstGeom prst="rect">
            <a:avLst/>
          </a:prstGeom>
        </p:spPr>
      </p:pic>
      <p:sp>
        <p:nvSpPr>
          <p:cNvPr id="130" name="textbox 130"/>
          <p:cNvSpPr/>
          <p:nvPr/>
        </p:nvSpPr>
        <p:spPr>
          <a:xfrm>
            <a:off x="8219673" y="2613531"/>
            <a:ext cx="3533140" cy="2677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6510" algn="l" rtl="0" eaLnBrk="0">
              <a:lnSpc>
                <a:spcPct val="86000"/>
              </a:lnSpc>
            </a:pPr>
            <a:r>
              <a:rPr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步：</a:t>
            </a:r>
            <a:r>
              <a:rPr sz="2000" b="1" kern="0" spc="-2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申报账号注册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90000"/>
              </a:lnSpc>
              <a:spcBef>
                <a:spcPts val="460"/>
              </a:spcBef>
            </a:pPr>
            <a:r>
              <a:rPr sz="1500" kern="0" spc="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授权码审验成功后进入账号注</a:t>
            </a:r>
            <a:r>
              <a:rPr sz="1500" kern="0" spc="7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册页面，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17780" algn="l" rtl="0" eaLnBrk="0">
              <a:lnSpc>
                <a:spcPct val="160000"/>
              </a:lnSpc>
              <a:spcBef>
                <a:spcPts val="50"/>
              </a:spcBef>
            </a:pPr>
            <a:r>
              <a:rPr sz="1500" kern="0" spc="16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申报用户需要填写个人信息 、手机号</a:t>
            </a:r>
            <a:r>
              <a:rPr sz="1500" kern="0" spc="17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并设置账号密码</a:t>
            </a:r>
            <a:r>
              <a:rPr sz="1500" kern="0" spc="-2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7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500" kern="0" spc="-1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7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</a:t>
            </a:r>
            <a:r>
              <a:rPr sz="1500" kern="0" spc="16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机号将作为</a:t>
            </a:r>
            <a:r>
              <a:rPr sz="1500" b="1" kern="0" spc="16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唯</a:t>
            </a:r>
            <a:r>
              <a:rPr sz="1500" b="1" kern="0" spc="-26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16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1500" b="1" kern="0" spc="130" dirty="0">
                <a:solidFill>
                  <a:srgbClr val="EB52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登录账号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500" kern="0" spc="-26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密码由 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6</a:t>
            </a:r>
            <a:r>
              <a:rPr sz="1500" kern="0" spc="120" dirty="0">
                <a:solidFill>
                  <a:srgbClr val="414343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-18</a:t>
            </a:r>
            <a:r>
              <a:rPr sz="1500" kern="0" spc="180" dirty="0">
                <a:solidFill>
                  <a:srgbClr val="414343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</a:t>
            </a:r>
            <a:r>
              <a:rPr sz="1500" kern="0" spc="1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位的字母和数</a:t>
            </a:r>
            <a:r>
              <a:rPr sz="1500" kern="0" spc="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字组成</a:t>
            </a:r>
            <a:r>
              <a:rPr sz="1500" kern="0" spc="-2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2" name="textbox 132"/>
          <p:cNvSpPr/>
          <p:nvPr/>
        </p:nvSpPr>
        <p:spPr>
          <a:xfrm>
            <a:off x="8308315" y="9543450"/>
            <a:ext cx="3517900" cy="1864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6000"/>
              </a:lnSpc>
            </a:pP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步：</a:t>
            </a:r>
            <a:r>
              <a:rPr sz="2000" b="1" kern="0" spc="-4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进入学生工作站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29845" algn="l" rtl="0" eaLnBrk="0">
              <a:lnSpc>
                <a:spcPct val="91000"/>
              </a:lnSpc>
              <a:spcBef>
                <a:spcPts val="450"/>
              </a:spcBef>
            </a:pPr>
            <a:r>
              <a:rPr sz="1500" kern="0" spc="1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在学生工作站页面</a:t>
            </a:r>
            <a:r>
              <a:rPr sz="1500" kern="0" spc="-2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500" kern="0" spc="-1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学生可选择</a:t>
            </a:r>
            <a:r>
              <a:rPr sz="1500" kern="0" spc="17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相应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1115" indent="12700" algn="l" rtl="0" eaLnBrk="0">
              <a:lnSpc>
                <a:spcPct val="160000"/>
              </a:lnSpc>
              <a:spcBef>
                <a:spcPts val="35"/>
              </a:spcBef>
            </a:pPr>
            <a:r>
              <a:rPr sz="1500" kern="0" spc="1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的工作内容</a:t>
            </a:r>
            <a:r>
              <a:rPr sz="1500" kern="0" spc="-2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500" kern="0" spc="-2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包括个人信息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 、双</a:t>
            </a:r>
            <a:r>
              <a:rPr sz="1500" kern="0" spc="1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创赛事申报</a:t>
            </a:r>
            <a:r>
              <a:rPr sz="1500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、大创项目申报等</a:t>
            </a:r>
            <a:r>
              <a:rPr sz="1500" kern="0" spc="-2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4" name="textbox 134"/>
          <p:cNvSpPr/>
          <p:nvPr/>
        </p:nvSpPr>
        <p:spPr>
          <a:xfrm>
            <a:off x="399294" y="7327397"/>
            <a:ext cx="1889760" cy="368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7000"/>
              </a:lnSpc>
              <a:spcBef>
                <a:spcPts val="0"/>
              </a:spcBef>
              <a:tabLst>
                <a:tab pos="617855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学生工作站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6" name="picture 1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1994" y="7340097"/>
            <a:ext cx="314439" cy="314439"/>
          </a:xfrm>
          <a:prstGeom prst="rect">
            <a:avLst/>
          </a:prstGeom>
        </p:spPr>
      </p:pic>
      <p:sp>
        <p:nvSpPr>
          <p:cNvPr id="138" name="textbox 138"/>
          <p:cNvSpPr/>
          <p:nvPr/>
        </p:nvSpPr>
        <p:spPr>
          <a:xfrm>
            <a:off x="399294" y="469397"/>
            <a:ext cx="1635125" cy="365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6000"/>
              </a:lnSpc>
              <a:spcBef>
                <a:spcPts val="0"/>
              </a:spcBef>
              <a:tabLst>
                <a:tab pos="612775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注册账号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1994" y="482097"/>
            <a:ext cx="314439" cy="31443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1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51966" y="7979664"/>
            <a:ext cx="5775959" cy="5431535"/>
          </a:xfrm>
          <a:prstGeom prst="rect">
            <a:avLst/>
          </a:prstGeom>
        </p:spPr>
      </p:pic>
      <p:pic>
        <p:nvPicPr>
          <p:cNvPr id="144" name="picture 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0468" y="1984001"/>
            <a:ext cx="7558633" cy="3953988"/>
          </a:xfrm>
          <a:prstGeom prst="rect">
            <a:avLst/>
          </a:prstGeom>
        </p:spPr>
      </p:pic>
      <p:sp>
        <p:nvSpPr>
          <p:cNvPr id="146" name="textbox 146"/>
          <p:cNvSpPr/>
          <p:nvPr/>
        </p:nvSpPr>
        <p:spPr>
          <a:xfrm>
            <a:off x="8177171" y="9471784"/>
            <a:ext cx="3500754" cy="1833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8415" algn="l" rtl="0" eaLnBrk="0">
              <a:lnSpc>
                <a:spcPct val="86000"/>
              </a:lnSpc>
            </a:pP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九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步：</a:t>
            </a:r>
            <a:r>
              <a:rPr sz="2000" b="1" kern="0" spc="-4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项目基础信息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3000"/>
              </a:lnSpc>
              <a:spcBef>
                <a:spcPts val="460"/>
              </a:spcBef>
            </a:pPr>
            <a:r>
              <a:rPr sz="1500" kern="0" spc="2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在本页面学生可填写关于申报项目</a:t>
            </a:r>
            <a:r>
              <a:rPr sz="1500" kern="0" spc="2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6510" indent="-1905" algn="l" rtl="0" eaLnBrk="0">
              <a:lnSpc>
                <a:spcPct val="164000"/>
              </a:lnSpc>
              <a:spcBef>
                <a:spcPts val="20"/>
              </a:spcBef>
            </a:pPr>
            <a:r>
              <a:rPr sz="1500" kern="0" spc="1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基础信息</a:t>
            </a:r>
            <a:r>
              <a:rPr sz="1500" kern="0" spc="-2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500" kern="0" spc="-2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包括但不限于项目名称</a:t>
            </a:r>
            <a:r>
              <a:rPr sz="1500" kern="0" spc="1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、</a:t>
            </a:r>
            <a:r>
              <a:rPr sz="1500" kern="0" spc="6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类型</a:t>
            </a:r>
            <a:r>
              <a:rPr sz="1500" kern="0" spc="-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6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、类别</a:t>
            </a:r>
            <a:r>
              <a:rPr sz="1500" kern="0" spc="-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6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、实施时间</a:t>
            </a:r>
            <a:r>
              <a:rPr sz="1500" kern="0" spc="-9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6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、等</a:t>
            </a:r>
            <a:r>
              <a:rPr sz="1500" kern="0" spc="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</a:t>
            </a:r>
            <a:r>
              <a:rPr sz="1500" kern="0" spc="-2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8" name="textbox 148"/>
          <p:cNvSpPr/>
          <p:nvPr/>
        </p:nvSpPr>
        <p:spPr>
          <a:xfrm>
            <a:off x="8290996" y="2693654"/>
            <a:ext cx="3364865" cy="1880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6510" algn="l" rtl="0" eaLnBrk="0">
              <a:lnSpc>
                <a:spcPct val="86000"/>
              </a:lnSpc>
            </a:pPr>
            <a:r>
              <a:rPr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</a:t>
            </a:r>
            <a:r>
              <a:rPr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步：</a:t>
            </a:r>
            <a:r>
              <a:rPr sz="2000" b="1" kern="0" spc="-2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4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申报大创项目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0000"/>
              </a:lnSpc>
              <a:spcBef>
                <a:spcPts val="455"/>
              </a:spcBef>
            </a:pP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进入大创项目申报页面后，</a:t>
            </a:r>
            <a:r>
              <a:rPr sz="1500" kern="0" spc="-25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学生可</a:t>
            </a:r>
            <a:r>
              <a:rPr sz="1500" kern="0" spc="1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845" indent="-13335" algn="l" rtl="0" eaLnBrk="0">
              <a:lnSpc>
                <a:spcPct val="160000"/>
              </a:lnSpc>
              <a:spcBef>
                <a:spcPts val="25"/>
              </a:spcBef>
            </a:pP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管理自己的项目，</a:t>
            </a:r>
            <a:r>
              <a:rPr sz="1500" kern="0" spc="-27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并对自己项目</a:t>
            </a:r>
            <a:r>
              <a:rPr sz="1500" kern="0" spc="1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1500" kern="0" spc="8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申请结题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0" name="textbox 150"/>
          <p:cNvSpPr/>
          <p:nvPr/>
        </p:nvSpPr>
        <p:spPr>
          <a:xfrm>
            <a:off x="399294" y="7327397"/>
            <a:ext cx="2653664" cy="367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7000"/>
              </a:lnSpc>
            </a:pPr>
            <a:endParaRPr sz="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6000"/>
              </a:lnSpc>
              <a:tabLst>
                <a:tab pos="611505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填写项目基础信息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2" name="picture 1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1994" y="7340097"/>
            <a:ext cx="314439" cy="314439"/>
          </a:xfrm>
          <a:prstGeom prst="rect">
            <a:avLst/>
          </a:prstGeom>
        </p:spPr>
      </p:pic>
      <p:sp>
        <p:nvSpPr>
          <p:cNvPr id="154" name="textbox 154"/>
          <p:cNvSpPr/>
          <p:nvPr/>
        </p:nvSpPr>
        <p:spPr>
          <a:xfrm>
            <a:off x="399294" y="469397"/>
            <a:ext cx="1635125" cy="367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sz="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5000"/>
              </a:lnSpc>
              <a:spcBef>
                <a:spcPts val="0"/>
              </a:spcBef>
              <a:tabLst>
                <a:tab pos="612140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项目申报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6" name="picture 1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1994" y="482097"/>
            <a:ext cx="314439" cy="314439"/>
          </a:xfrm>
          <a:prstGeom prst="rect">
            <a:avLst/>
          </a:prstGeom>
        </p:spPr>
      </p:pic>
      <p:pic>
        <p:nvPicPr>
          <p:cNvPr id="158" name="picture 1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957470" y="10531969"/>
            <a:ext cx="2776842" cy="76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1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46861" y="1053084"/>
            <a:ext cx="5903975" cy="5305043"/>
          </a:xfrm>
          <a:prstGeom prst="rect">
            <a:avLst/>
          </a:prstGeom>
        </p:spPr>
      </p:pic>
      <p:sp>
        <p:nvSpPr>
          <p:cNvPr id="162" name="textbox 162"/>
          <p:cNvSpPr/>
          <p:nvPr/>
        </p:nvSpPr>
        <p:spPr>
          <a:xfrm>
            <a:off x="8216065" y="2613785"/>
            <a:ext cx="3368040" cy="1938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6510" algn="l" rtl="0" eaLnBrk="0">
              <a:lnSpc>
                <a:spcPct val="86000"/>
              </a:lnSpc>
            </a:pPr>
            <a:r>
              <a:rPr sz="2000" b="1" kern="0" spc="-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sz="2000" b="1" kern="0" spc="-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</a:t>
            </a:r>
            <a:r>
              <a:rPr sz="2000" b="1" kern="0" spc="-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步：</a:t>
            </a:r>
            <a:r>
              <a:rPr sz="2000" b="1" kern="0" spc="-47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b="1" kern="0" spc="-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添加成员与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指导教师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7000"/>
              </a:lnSpc>
            </a:pP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填写项目成员信息时，</a:t>
            </a:r>
            <a:r>
              <a:rPr sz="1500" kern="0" spc="-2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130" dirty="0">
                <a:solidFill>
                  <a:srgbClr val="EB516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请务必多次核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0480" indent="-17780" algn="l" rtl="0" eaLnBrk="0">
              <a:lnSpc>
                <a:spcPct val="161000"/>
              </a:lnSpc>
              <a:spcBef>
                <a:spcPts val="10"/>
              </a:spcBef>
            </a:pPr>
            <a:r>
              <a:rPr sz="1500" b="1" kern="0" spc="130" dirty="0">
                <a:solidFill>
                  <a:srgbClr val="EB516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对信息内容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500" kern="0" spc="-2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3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避免发生团队成员信息</a:t>
            </a:r>
            <a:r>
              <a:rPr sz="1500" kern="0" spc="1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申报错误的情况出现</a:t>
            </a:r>
            <a:r>
              <a:rPr sz="1500" kern="0" spc="-21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10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4" name="textbox 164"/>
          <p:cNvSpPr/>
          <p:nvPr/>
        </p:nvSpPr>
        <p:spPr>
          <a:xfrm>
            <a:off x="399294" y="469397"/>
            <a:ext cx="1635125" cy="366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27025" algn="l" rtl="0" eaLnBrk="0">
              <a:lnSpc>
                <a:spcPct val="86000"/>
              </a:lnSpc>
              <a:spcBef>
                <a:spcPts val="0"/>
              </a:spcBef>
              <a:tabLst>
                <a:tab pos="612140" algn="l"/>
              </a:tabLst>
            </a:pPr>
            <a:r>
              <a:rPr sz="2000" b="1" kern="0" spc="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000" b="1" kern="0" spc="-20" dirty="0">
                <a:solidFill>
                  <a:srgbClr val="41434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项目成员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6" name="picture 1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11994" y="482097"/>
            <a:ext cx="314439" cy="314439"/>
          </a:xfrm>
          <a:prstGeom prst="rect">
            <a:avLst/>
          </a:prstGeom>
        </p:spPr>
      </p:pic>
      <p:pic>
        <p:nvPicPr>
          <p:cNvPr id="168" name="picture 1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09435" y="3966959"/>
            <a:ext cx="1732382" cy="76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</Words>
  <Application>WPS 演示</Application>
  <PresentationFormat/>
  <Paragraphs>149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Arial</vt:lpstr>
      <vt:lpstr>微软雅黑</vt:lpstr>
      <vt:lpstr>Times New Roman</vt:lpstr>
      <vt:lpstr>Impact</vt:lpstr>
      <vt:lpstr>Arial Unicode MS</vt:lpstr>
      <vt:lpstr>Arial Unicode MS</vt:lpstr>
      <vt:lpstr>Calibri</vt:lpstr>
      <vt:lpstr>KSOF6398537F</vt:lpstr>
      <vt:lpstr>Segoe Print</vt:lpstr>
      <vt:lpstr>Impact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文道松</cp:lastModifiedBy>
  <cp:revision>7</cp:revision>
  <dcterms:created xsi:type="dcterms:W3CDTF">2026-05-20T06:56:50Z</dcterms:created>
  <dcterms:modified xsi:type="dcterms:W3CDTF">2026-05-20T07:13:24Z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wqlLaW5nc29mdCBQREYgdG8gV1BTIDEyMA</vt:lpwstr>
  </property>
  <property fmtid="{D5CDD505-2E9C-101B-9397-08002B2CF9AE}" pid="3" name="Created">
    <vt:filetime>2026-05-20T14:54:55Z</vt:filetime>
  </property>
  <property fmtid="{D5CDD505-2E9C-101B-9397-08002B2CF9AE}" pid="4" name="ICV">
    <vt:lpwstr>6D2964519BA849EEA3793E4871A098B4_12</vt:lpwstr>
  </property>
  <property fmtid="{D5CDD505-2E9C-101B-9397-08002B2CF9AE}" pid="5" name="KSOProductBuildVer">
    <vt:lpwstr>2052-12.1.0.26375</vt:lpwstr>
  </property>
</Properties>
</file>