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59" r:id="rId5"/>
    <p:sldId id="260" r:id="rId6"/>
    <p:sldId id="261" r:id="rId7"/>
    <p:sldId id="263" r:id="rId8"/>
    <p:sldId id="266" r:id="rId9"/>
    <p:sldId id="264" r:id="rId10"/>
    <p:sldId id="267" r:id="rId11"/>
    <p:sldId id="265" r:id="rId12"/>
    <p:sldId id="268" r:id="rId13"/>
    <p:sldId id="269" r:id="rId14"/>
    <p:sldId id="274" r:id="rId15"/>
    <p:sldId id="271" r:id="rId16"/>
    <p:sldId id="275" r:id="rId17"/>
    <p:sldId id="272" r:id="rId18"/>
    <p:sldId id="273" r:id="rId19"/>
    <p:sldId id="276" r:id="rId20"/>
    <p:sldId id="277" r:id="rId21"/>
    <p:sldId id="278" r:id="rId22"/>
    <p:sldId id="279" r:id="rId23"/>
    <p:sldId id="318" r:id="rId24"/>
    <p:sldId id="323" r:id="rId25"/>
    <p:sldId id="320" r:id="rId26"/>
    <p:sldId id="281" r:id="rId27"/>
    <p:sldId id="283" r:id="rId28"/>
    <p:sldId id="284" r:id="rId29"/>
    <p:sldId id="285" r:id="rId30"/>
    <p:sldId id="319" r:id="rId31"/>
    <p:sldId id="286" r:id="rId32"/>
    <p:sldId id="288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9" r:id="rId41"/>
    <p:sldId id="300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8">
          <p15:clr>
            <a:srgbClr val="A4A3A4"/>
          </p15:clr>
        </p15:guide>
        <p15:guide id="2" orient="horz" pos="2872">
          <p15:clr>
            <a:srgbClr val="A4A3A4"/>
          </p15:clr>
        </p15:guide>
        <p15:guide id="3" pos="7219">
          <p15:clr>
            <a:srgbClr val="A4A3A4"/>
          </p15:clr>
        </p15:guide>
        <p15:guide id="4" pos="438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E3"/>
    <a:srgbClr val="3C9FFD"/>
    <a:srgbClr val="5EDEBE"/>
    <a:srgbClr val="7633E6"/>
    <a:srgbClr val="FFBC01"/>
    <a:srgbClr val="6B48EA"/>
    <a:srgbClr val="4098FB"/>
    <a:srgbClr val="00FFFA"/>
    <a:srgbClr val="723BE7"/>
    <a:srgbClr val="A05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0504" autoAdjust="0"/>
  </p:normalViewPr>
  <p:slideViewPr>
    <p:cSldViewPr snapToGrid="0" showGuides="1">
      <p:cViewPr varScale="1">
        <p:scale>
          <a:sx n="105" d="100"/>
          <a:sy n="105" d="100"/>
        </p:scale>
        <p:origin x="774" y="108"/>
      </p:cViewPr>
      <p:guideLst>
        <p:guide orient="horz" pos="1208"/>
        <p:guide orient="horz" pos="2872"/>
        <p:guide pos="7219"/>
        <p:guide pos="4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865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7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3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  <a:t>2022/8/19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>
            <p:custDataLst>
              <p:tags r:id="rId1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3877129" y="2844225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5027612" y="3587175"/>
            <a:ext cx="213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</a:p>
        </p:txBody>
      </p:sp>
      <p:sp>
        <p:nvSpPr>
          <p:cNvPr id="5" name="PA_弧形 4"/>
          <p:cNvSpPr/>
          <p:nvPr>
            <p:custDataLst>
              <p:tags r:id="rId4"/>
            </p:custDataLst>
          </p:nvPr>
        </p:nvSpPr>
        <p:spPr>
          <a:xfrm>
            <a:off x="3726425" y="1059427"/>
            <a:ext cx="4739150" cy="4739146"/>
          </a:xfrm>
          <a:prstGeom prst="arc">
            <a:avLst>
              <a:gd name="adj1" fmla="val 16200000"/>
              <a:gd name="adj2" fmla="val 12711946"/>
            </a:avLst>
          </a:prstGeom>
          <a:ln w="50800">
            <a:gradFill flip="none" rotWithShape="1">
              <a:gsLst>
                <a:gs pos="1000">
                  <a:srgbClr val="00FFFA"/>
                </a:gs>
                <a:gs pos="100000">
                  <a:srgbClr val="00FFFA"/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7165"/>
            <a:ext cx="12242802" cy="4294578"/>
          </a:xfrm>
          <a:custGeom>
            <a:avLst/>
            <a:gdLst>
              <a:gd name="connsiteX0" fmla="*/ 0 w 12192000"/>
              <a:gd name="connsiteY0" fmla="*/ 0 h 2628900"/>
              <a:gd name="connsiteX1" fmla="*/ 12192000 w 12192000"/>
              <a:gd name="connsiteY1" fmla="*/ 0 h 2628900"/>
              <a:gd name="connsiteX2" fmla="*/ 12192000 w 12192000"/>
              <a:gd name="connsiteY2" fmla="*/ 2628900 h 2628900"/>
              <a:gd name="connsiteX3" fmla="*/ 0 w 12192000"/>
              <a:gd name="connsiteY3" fmla="*/ 2628900 h 2628900"/>
              <a:gd name="connsiteX4" fmla="*/ 0 w 12192000"/>
              <a:gd name="connsiteY4" fmla="*/ 0 h 2628900"/>
              <a:gd name="connsiteX0-1" fmla="*/ 0 w 12192000"/>
              <a:gd name="connsiteY0-2" fmla="*/ 2628900 h 2628900"/>
              <a:gd name="connsiteX1-3" fmla="*/ 12192000 w 12192000"/>
              <a:gd name="connsiteY1-4" fmla="*/ 0 h 2628900"/>
              <a:gd name="connsiteX2-5" fmla="*/ 12192000 w 12192000"/>
              <a:gd name="connsiteY2-6" fmla="*/ 2628900 h 2628900"/>
              <a:gd name="connsiteX3-7" fmla="*/ 0 w 12192000"/>
              <a:gd name="connsiteY3-8" fmla="*/ 2628900 h 2628900"/>
              <a:gd name="connsiteX0-9" fmla="*/ 0 w 12192000"/>
              <a:gd name="connsiteY0-10" fmla="*/ 3943350 h 3943350"/>
              <a:gd name="connsiteX1-11" fmla="*/ 12172950 w 12192000"/>
              <a:gd name="connsiteY1-12" fmla="*/ 0 h 3943350"/>
              <a:gd name="connsiteX2-13" fmla="*/ 12192000 w 12192000"/>
              <a:gd name="connsiteY2-14" fmla="*/ 3943350 h 3943350"/>
              <a:gd name="connsiteX3-15" fmla="*/ 0 w 12192000"/>
              <a:gd name="connsiteY3-16" fmla="*/ 3943350 h 3943350"/>
              <a:gd name="connsiteX0-17" fmla="*/ 0 w 12192000"/>
              <a:gd name="connsiteY0-18" fmla="*/ 3943350 h 3943350"/>
              <a:gd name="connsiteX1-19" fmla="*/ 12172950 w 12192000"/>
              <a:gd name="connsiteY1-20" fmla="*/ 0 h 3943350"/>
              <a:gd name="connsiteX2-21" fmla="*/ 12192000 w 12192000"/>
              <a:gd name="connsiteY2-22" fmla="*/ 3943350 h 3943350"/>
              <a:gd name="connsiteX3-23" fmla="*/ 0 w 12192000"/>
              <a:gd name="connsiteY3-24" fmla="*/ 3943350 h 3943350"/>
              <a:gd name="connsiteX0-25" fmla="*/ 0 w 12192000"/>
              <a:gd name="connsiteY0-26" fmla="*/ 3943350 h 3943350"/>
              <a:gd name="connsiteX1-27" fmla="*/ 12172950 w 12192000"/>
              <a:gd name="connsiteY1-28" fmla="*/ 0 h 3943350"/>
              <a:gd name="connsiteX2-29" fmla="*/ 12192000 w 12192000"/>
              <a:gd name="connsiteY2-30" fmla="*/ 3943350 h 3943350"/>
              <a:gd name="connsiteX3-31" fmla="*/ 0 w 12192000"/>
              <a:gd name="connsiteY3-32" fmla="*/ 3943350 h 3943350"/>
              <a:gd name="connsiteX0-33" fmla="*/ 0 w 12192000"/>
              <a:gd name="connsiteY0-34" fmla="*/ 4429144 h 4429144"/>
              <a:gd name="connsiteX1-35" fmla="*/ 12072604 w 12192000"/>
              <a:gd name="connsiteY1-36" fmla="*/ 0 h 4429144"/>
              <a:gd name="connsiteX2-37" fmla="*/ 12192000 w 12192000"/>
              <a:gd name="connsiteY2-38" fmla="*/ 4429144 h 4429144"/>
              <a:gd name="connsiteX3-39" fmla="*/ 0 w 12192000"/>
              <a:gd name="connsiteY3-40" fmla="*/ 4429144 h 4429144"/>
              <a:gd name="connsiteX0-41" fmla="*/ 0 w 12192000"/>
              <a:gd name="connsiteY0-42" fmla="*/ 4429144 h 4429144"/>
              <a:gd name="connsiteX1-43" fmla="*/ 12072604 w 12192000"/>
              <a:gd name="connsiteY1-44" fmla="*/ 0 h 4429144"/>
              <a:gd name="connsiteX2-45" fmla="*/ 12192000 w 12192000"/>
              <a:gd name="connsiteY2-46" fmla="*/ 4429144 h 4429144"/>
              <a:gd name="connsiteX3-47" fmla="*/ 0 w 12192000"/>
              <a:gd name="connsiteY3-48" fmla="*/ 4429144 h 4429144"/>
              <a:gd name="connsiteX0-49" fmla="*/ 0 w 12072604"/>
              <a:gd name="connsiteY0-50" fmla="*/ 4429144 h 4429144"/>
              <a:gd name="connsiteX1-51" fmla="*/ 12072604 w 12072604"/>
              <a:gd name="connsiteY1-52" fmla="*/ 0 h 4429144"/>
              <a:gd name="connsiteX2-53" fmla="*/ 11919634 w 12072604"/>
              <a:gd name="connsiteY2-54" fmla="*/ 4326097 h 4429144"/>
              <a:gd name="connsiteX3-55" fmla="*/ 0 w 12072604"/>
              <a:gd name="connsiteY3-56" fmla="*/ 4429144 h 4429144"/>
              <a:gd name="connsiteX0-57" fmla="*/ 0 w 12072604"/>
              <a:gd name="connsiteY0-58" fmla="*/ 4429144 h 4429144"/>
              <a:gd name="connsiteX1-59" fmla="*/ 12072604 w 12072604"/>
              <a:gd name="connsiteY1-60" fmla="*/ 0 h 4429144"/>
              <a:gd name="connsiteX2-61" fmla="*/ 12019980 w 12072604"/>
              <a:gd name="connsiteY2-62" fmla="*/ 4399702 h 4429144"/>
              <a:gd name="connsiteX3-63" fmla="*/ 0 w 12072604"/>
              <a:gd name="connsiteY3-64" fmla="*/ 4429144 h 4429144"/>
              <a:gd name="connsiteX0-65" fmla="*/ 0 w 12091656"/>
              <a:gd name="connsiteY0-66" fmla="*/ 4429144 h 4429144"/>
              <a:gd name="connsiteX1-67" fmla="*/ 12072604 w 12091656"/>
              <a:gd name="connsiteY1-68" fmla="*/ 0 h 4429144"/>
              <a:gd name="connsiteX2-69" fmla="*/ 12091656 w 12091656"/>
              <a:gd name="connsiteY2-70" fmla="*/ 4399703 h 4429144"/>
              <a:gd name="connsiteX3-71" fmla="*/ 0 w 12091656"/>
              <a:gd name="connsiteY3-72" fmla="*/ 4429144 h 4429144"/>
              <a:gd name="connsiteX0-73" fmla="*/ 0 w 12091656"/>
              <a:gd name="connsiteY0-74" fmla="*/ 4340818 h 4340818"/>
              <a:gd name="connsiteX1-75" fmla="*/ 12072604 w 12091656"/>
              <a:gd name="connsiteY1-76" fmla="*/ 0 h 4340818"/>
              <a:gd name="connsiteX2-77" fmla="*/ 12091656 w 12091656"/>
              <a:gd name="connsiteY2-78" fmla="*/ 4311377 h 4340818"/>
              <a:gd name="connsiteX3-79" fmla="*/ 0 w 12091656"/>
              <a:gd name="connsiteY3-80" fmla="*/ 4340818 h 4340818"/>
              <a:gd name="connsiteX0-81" fmla="*/ 0 w 12091656"/>
              <a:gd name="connsiteY0-82" fmla="*/ 4340818 h 4385486"/>
              <a:gd name="connsiteX1-83" fmla="*/ 12072604 w 12091656"/>
              <a:gd name="connsiteY1-84" fmla="*/ 0 h 4385486"/>
              <a:gd name="connsiteX2-85" fmla="*/ 12091656 w 12091656"/>
              <a:gd name="connsiteY2-86" fmla="*/ 4385486 h 4385486"/>
              <a:gd name="connsiteX3-87" fmla="*/ 0 w 12091656"/>
              <a:gd name="connsiteY3-88" fmla="*/ 4340818 h 4385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91656" h="4385486">
                <a:moveTo>
                  <a:pt x="0" y="4340818"/>
                </a:moveTo>
                <a:cubicBezTo>
                  <a:pt x="5486400" y="3369268"/>
                  <a:pt x="10153268" y="1375068"/>
                  <a:pt x="12072604" y="0"/>
                </a:cubicBezTo>
                <a:cubicBezTo>
                  <a:pt x="12078955" y="1466568"/>
                  <a:pt x="12085305" y="2918918"/>
                  <a:pt x="12091656" y="4385486"/>
                </a:cubicBezTo>
                <a:lnTo>
                  <a:pt x="0" y="4340818"/>
                </a:lnTo>
                <a:close/>
              </a:path>
            </a:pathLst>
          </a:cu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058" y="1917427"/>
            <a:ext cx="3447415" cy="613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5325" y="1917427"/>
            <a:ext cx="51720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5325" y="3645535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截图20170615181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897" y="2054860"/>
            <a:ext cx="2760980" cy="472186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15" name="图片 307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9" y="2062032"/>
            <a:ext cx="2760982" cy="490944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695325" y="1989138"/>
            <a:ext cx="36607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登录后会出现认证自己姓名姓氏的界面。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5325" y="3459561"/>
            <a:ext cx="366077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认证姓氏后需绑定手机号码等其他信息。</a:t>
            </a:r>
            <a:r>
              <a:rPr lang="zh-CN" altLang="zh-CN" sz="2400" dirty="0">
                <a:sym typeface="+mn-ea"/>
              </a:rPr>
              <a:t>（请绑定正常使用的手机和邮箱，以便接收通知和寻回密码）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6536"/>
            <a:ext cx="12192000" cy="3431464"/>
          </a:xfrm>
          <a:custGeom>
            <a:avLst/>
            <a:gdLst>
              <a:gd name="connsiteX0" fmla="*/ 0 w 12192000"/>
              <a:gd name="connsiteY0" fmla="*/ 0 h 3431464"/>
              <a:gd name="connsiteX1" fmla="*/ 12192000 w 12192000"/>
              <a:gd name="connsiteY1" fmla="*/ 0 h 3431464"/>
              <a:gd name="connsiteX2" fmla="*/ 12192000 w 12192000"/>
              <a:gd name="connsiteY2" fmla="*/ 3431464 h 3431464"/>
              <a:gd name="connsiteX3" fmla="*/ 0 w 12192000"/>
              <a:gd name="connsiteY3" fmla="*/ 3431464 h 3431464"/>
              <a:gd name="connsiteX4" fmla="*/ 0 w 12192000"/>
              <a:gd name="connsiteY4" fmla="*/ 0 h 3431464"/>
              <a:gd name="connsiteX0-1" fmla="*/ 0 w 12192000"/>
              <a:gd name="connsiteY0-2" fmla="*/ 0 h 3431464"/>
              <a:gd name="connsiteX1-3" fmla="*/ 12192000 w 12192000"/>
              <a:gd name="connsiteY1-4" fmla="*/ 0 h 3431464"/>
              <a:gd name="connsiteX2-5" fmla="*/ 12192000 w 12192000"/>
              <a:gd name="connsiteY2-6" fmla="*/ 3431464 h 3431464"/>
              <a:gd name="connsiteX3-7" fmla="*/ 0 w 12192000"/>
              <a:gd name="connsiteY3-8" fmla="*/ 3431464 h 3431464"/>
              <a:gd name="connsiteX4-9" fmla="*/ 0 w 12192000"/>
              <a:gd name="connsiteY4-10" fmla="*/ 0 h 3431464"/>
              <a:gd name="connsiteX0-11" fmla="*/ 0 w 12192000"/>
              <a:gd name="connsiteY0-12" fmla="*/ 203200 h 3431464"/>
              <a:gd name="connsiteX1-13" fmla="*/ 12192000 w 12192000"/>
              <a:gd name="connsiteY1-14" fmla="*/ 0 h 3431464"/>
              <a:gd name="connsiteX2-15" fmla="*/ 12192000 w 12192000"/>
              <a:gd name="connsiteY2-16" fmla="*/ 3431464 h 3431464"/>
              <a:gd name="connsiteX3-17" fmla="*/ 0 w 12192000"/>
              <a:gd name="connsiteY3-18" fmla="*/ 3431464 h 3431464"/>
              <a:gd name="connsiteX4-19" fmla="*/ 0 w 12192000"/>
              <a:gd name="connsiteY4-20" fmla="*/ 203200 h 3431464"/>
              <a:gd name="connsiteX0-21" fmla="*/ 0 w 12192000"/>
              <a:gd name="connsiteY0-22" fmla="*/ 203200 h 3431464"/>
              <a:gd name="connsiteX1-23" fmla="*/ 12192000 w 12192000"/>
              <a:gd name="connsiteY1-24" fmla="*/ 0 h 3431464"/>
              <a:gd name="connsiteX2-25" fmla="*/ 12192000 w 12192000"/>
              <a:gd name="connsiteY2-26" fmla="*/ 3431464 h 3431464"/>
              <a:gd name="connsiteX3-27" fmla="*/ 0 w 12192000"/>
              <a:gd name="connsiteY3-28" fmla="*/ 3431464 h 3431464"/>
              <a:gd name="connsiteX4-29" fmla="*/ 0 w 12192000"/>
              <a:gd name="connsiteY4-30" fmla="*/ 203200 h 3431464"/>
              <a:gd name="connsiteX0-31" fmla="*/ 0 w 12192000"/>
              <a:gd name="connsiteY0-32" fmla="*/ 203200 h 3431464"/>
              <a:gd name="connsiteX1-33" fmla="*/ 12192000 w 12192000"/>
              <a:gd name="connsiteY1-34" fmla="*/ 0 h 3431464"/>
              <a:gd name="connsiteX2-35" fmla="*/ 12192000 w 12192000"/>
              <a:gd name="connsiteY2-36" fmla="*/ 3431464 h 3431464"/>
              <a:gd name="connsiteX3-37" fmla="*/ 0 w 12192000"/>
              <a:gd name="connsiteY3-38" fmla="*/ 3431464 h 3431464"/>
              <a:gd name="connsiteX4-39" fmla="*/ 0 w 12192000"/>
              <a:gd name="connsiteY4-40" fmla="*/ 203200 h 34314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431464">
                <a:moveTo>
                  <a:pt x="0" y="203200"/>
                </a:moveTo>
                <a:cubicBezTo>
                  <a:pt x="2768600" y="2973614"/>
                  <a:pt x="8128000" y="0"/>
                  <a:pt x="12192000" y="0"/>
                </a:cubicBezTo>
                <a:lnTo>
                  <a:pt x="12192000" y="3431464"/>
                </a:lnTo>
                <a:lnTo>
                  <a:pt x="0" y="3431464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4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6173" y="2193682"/>
            <a:ext cx="46363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/>
              <a:t>认证完成后会弹出课程确认信息框，点击</a:t>
            </a:r>
            <a:r>
              <a:rPr lang="en-US" altLang="zh-CN" sz="2800" dirty="0"/>
              <a:t>“</a:t>
            </a:r>
            <a:r>
              <a:rPr lang="zh-CN" altLang="en-US" sz="2800" dirty="0">
                <a:solidFill>
                  <a:srgbClr val="C00000"/>
                </a:solidFill>
              </a:rPr>
              <a:t>确认课程</a:t>
            </a:r>
            <a:r>
              <a:rPr lang="en-US" altLang="zh-CN" sz="2800" dirty="0"/>
              <a:t>”</a:t>
            </a:r>
            <a:r>
              <a:rPr lang="zh-CN" altLang="en-US" sz="2800" dirty="0"/>
              <a:t>即可完成报到。</a:t>
            </a:r>
          </a:p>
        </p:txBody>
      </p:sp>
      <p:pic>
        <p:nvPicPr>
          <p:cNvPr id="5" name="图片 6" descr="QQ截图20170615181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652" y="1897436"/>
            <a:ext cx="2791460" cy="4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49" y="1235770"/>
            <a:ext cx="3509066" cy="68550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76575" y="5232400"/>
            <a:ext cx="1625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2558" y="1907817"/>
            <a:ext cx="320554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558" y="40468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2052" y="1907817"/>
            <a:ext cx="3247390" cy="57759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8071" y="1907817"/>
            <a:ext cx="3241040" cy="576262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2125" y="3151141"/>
            <a:ext cx="5364161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登录后会显示所导入课程的选课列表，点击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即完成报到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19900" y="1540570"/>
            <a:ext cx="3898167" cy="7389150"/>
            <a:chOff x="6819900" y="1235770"/>
            <a:chExt cx="3898167" cy="7389150"/>
          </a:xfrm>
        </p:grpSpPr>
        <p:pic>
          <p:nvPicPr>
            <p:cNvPr id="6" name="图片 6" descr="QQ截图201706151819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7461" y="2418096"/>
              <a:ext cx="2978762" cy="50387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1235770"/>
              <a:ext cx="3898167" cy="7389150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>
            <a:off x="-182562" y="6134100"/>
            <a:ext cx="990600" cy="990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6583" y="2761954"/>
            <a:ext cx="303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</a:rPr>
              <a:t>Questions</a:t>
            </a:r>
            <a:endParaRPr lang="zh-CN" altLang="en-US" sz="7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4281176" y="1614176"/>
            <a:ext cx="3629648" cy="3629648"/>
          </a:xfrm>
          <a:prstGeom prst="arc">
            <a:avLst>
              <a:gd name="adj1" fmla="val 21389458"/>
              <a:gd name="adj2" fmla="val 15482637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4063396" y="1396396"/>
            <a:ext cx="4065208" cy="4065208"/>
          </a:xfrm>
          <a:prstGeom prst="arc">
            <a:avLst>
              <a:gd name="adj1" fmla="val 19910958"/>
              <a:gd name="adj2" fmla="val 14005939"/>
            </a:avLst>
          </a:prstGeom>
          <a:ln w="63500" cap="rnd">
            <a:gradFill flip="none" rotWithShape="1">
              <a:gsLst>
                <a:gs pos="2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3853683" y="1186683"/>
            <a:ext cx="4484634" cy="4484634"/>
          </a:xfrm>
          <a:prstGeom prst="arc">
            <a:avLst>
              <a:gd name="adj1" fmla="val 18607034"/>
              <a:gd name="adj2" fmla="val 12791320"/>
            </a:avLst>
          </a:prstGeom>
          <a:ln w="63500" cap="rnd">
            <a:gradFill flip="none" rotWithShape="1">
              <a:gsLst>
                <a:gs pos="35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1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19774" y="952774"/>
            <a:ext cx="4952452" cy="4952452"/>
          </a:xfrm>
          <a:prstGeom prst="arc">
            <a:avLst>
              <a:gd name="adj1" fmla="val 17266419"/>
              <a:gd name="adj2" fmla="val 11781397"/>
            </a:avLst>
          </a:prstGeom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3381829" y="714829"/>
            <a:ext cx="5428342" cy="5428342"/>
          </a:xfrm>
          <a:prstGeom prst="arc">
            <a:avLst>
              <a:gd name="adj1" fmla="val 16200000"/>
              <a:gd name="adj2" fmla="val 10075254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7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>
          <a:xfrm rot="19109359">
            <a:off x="7518596" y="4320249"/>
            <a:ext cx="4648200" cy="1368566"/>
          </a:xfrm>
          <a:prstGeom prst="flowChartTerminator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335" y="1418590"/>
            <a:ext cx="4074160" cy="500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5324" y="1416756"/>
            <a:ext cx="559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为什么我学号登录后没有课程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324" y="2014174"/>
            <a:ext cx="5592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首先要检查自己的学号和姓名是否正确，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只有用与教务系统相一致的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学号和姓名登录才能看到课程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。如果不是使用正确学号和姓名登录，认证界面会如右图所示，没有任何课程显示。出现这种情况，可直接联系智慧树的在线客服（转人工）更换学号即可。（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椭圆 4"/>
          <p:cNvSpPr/>
          <p:nvPr/>
        </p:nvSpPr>
        <p:spPr>
          <a:xfrm>
            <a:off x="-275772" y="-275772"/>
            <a:ext cx="551543" cy="551543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5324" y="2722288"/>
            <a:ext cx="559293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：为什么我使用正确学号和姓名登录后没有课程？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：可加入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301521116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4" y="1793093"/>
            <a:ext cx="4166716" cy="4166714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 rot="5400000">
            <a:off x="10603" y="-4118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rot="16200000">
            <a:off x="11095547" y="576154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19" y="1243965"/>
            <a:ext cx="555942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我没有使用学号登录，而是先注册的，会有影响吗？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注册之后登录点击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，完善学校、学号信息，即可关联学号完成认证，认证之后才可以看到课程。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06" y="1307666"/>
            <a:ext cx="2855194" cy="506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74319" y="3841679"/>
            <a:ext cx="569648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登录后进入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在校大学生认证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，认证个人信息即可。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学号和姓名与教务系统的必须相一致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，如果学号和姓名不一致则不显示课程，此时可以联系智慧树在线客服（转人工）更换正确学号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100" dirty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977" y="3929660"/>
            <a:ext cx="4782186" cy="244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椭圆 2"/>
          <p:cNvSpPr/>
          <p:nvPr/>
        </p:nvSpPr>
        <p:spPr>
          <a:xfrm>
            <a:off x="11639550" y="-114300"/>
            <a:ext cx="762000" cy="762000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2132" y="460818"/>
            <a:ext cx="41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5325" y="1556385"/>
            <a:ext cx="610679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可直接点击忘记密码找回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5324" y="2945079"/>
            <a:ext cx="5592933" cy="13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：可直接使用学号登录，在找智慧树人工客服更换手机号。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324" y="4587263"/>
            <a:ext cx="5592933" cy="18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手机号换了，也不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记得密码怎么办？</a:t>
            </a: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找智慧树人工客服更换手机号，然后再通过忘记密码的方式更换密码。（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445" y="1504507"/>
            <a:ext cx="3926205" cy="489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6247" y="2911133"/>
            <a:ext cx="10699506" cy="361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65759" y="1279414"/>
            <a:ext cx="22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975725" y="3392491"/>
            <a:ext cx="2783810" cy="1200329"/>
            <a:chOff x="6316647" y="3392491"/>
            <a:chExt cx="2783810" cy="1200329"/>
          </a:xfrm>
        </p:grpSpPr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 flipH="1">
              <a:off x="7816322" y="3681807"/>
              <a:ext cx="12841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316647" y="3392491"/>
              <a:ext cx="1078895" cy="1200329"/>
              <a:chOff x="1111911" y="4559871"/>
              <a:chExt cx="1078895" cy="120032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11911" y="4620588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25837" y="4559871"/>
                <a:ext cx="10510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02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 flipH="1">
            <a:off x="3079308" y="3675221"/>
            <a:ext cx="228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登录认证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562156" y="3389900"/>
            <a:ext cx="1160219" cy="1200329"/>
            <a:chOff x="483261" y="3389900"/>
            <a:chExt cx="1160219" cy="1200329"/>
          </a:xfrm>
        </p:grpSpPr>
        <p:sp>
          <p:nvSpPr>
            <p:cNvPr id="29" name="矩形 28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2437" y="3389900"/>
              <a:ext cx="105104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71332" y="4940108"/>
            <a:ext cx="3446848" cy="1200329"/>
            <a:chOff x="531294" y="4940108"/>
            <a:chExt cx="3446848" cy="1200329"/>
          </a:xfrm>
        </p:grpSpPr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 flipH="1">
              <a:off x="1962516" y="5217107"/>
              <a:ext cx="20156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31294" y="4940108"/>
              <a:ext cx="1078895" cy="1200329"/>
              <a:chOff x="483261" y="3389900"/>
              <a:chExt cx="1078895" cy="120032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97187" y="3389900"/>
                <a:ext cx="105104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03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975725" y="4917704"/>
            <a:ext cx="3654119" cy="1200329"/>
            <a:chOff x="6360022" y="5094211"/>
            <a:chExt cx="3654119" cy="1200329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 flipH="1">
              <a:off x="7816322" y="5433389"/>
              <a:ext cx="21978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时间说明</a:t>
              </a:r>
              <a:endParaRPr lang="zh-CN" altLang="en-US" sz="36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360022" y="5094211"/>
              <a:ext cx="1078895" cy="1200329"/>
              <a:chOff x="483261" y="3389900"/>
              <a:chExt cx="1078895" cy="120032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97187" y="3389900"/>
                <a:ext cx="10510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04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cxnSp>
        <p:nvCxnSpPr>
          <p:cNvPr id="46" name="直接连接符 45"/>
          <p:cNvCxnSpPr/>
          <p:nvPr/>
        </p:nvCxnSpPr>
        <p:spPr>
          <a:xfrm>
            <a:off x="1562156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468785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50227" y="3581400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502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1477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147727" y="358798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841041" y="956128"/>
            <a:ext cx="4945744" cy="4945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249299" y="604883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44415" y="-4717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2123" y="1758268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矩形 1"/>
          <p:cNvSpPr/>
          <p:nvPr/>
        </p:nvSpPr>
        <p:spPr>
          <a:xfrm>
            <a:off x="3687127" y="3398306"/>
            <a:ext cx="7317340" cy="84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4613" y="3530072"/>
            <a:ext cx="75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端的数据是完全同步。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3901" y="837027"/>
            <a:ext cx="2709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3777534" y="1410106"/>
            <a:ext cx="4636932" cy="4636932"/>
          </a:xfrm>
          <a:prstGeom prst="ellipse">
            <a:avLst/>
          </a:prstGeom>
          <a:noFill/>
          <a:ln w="2540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32" y="3362843"/>
            <a:ext cx="30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在线视频观看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10525" y="1109643"/>
            <a:ext cx="203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章节测试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20055" y="3239732"/>
            <a:ext cx="349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直播、发现、倾听（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30806" y="5312684"/>
            <a:ext cx="2063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6737" y="2943742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87456" y="5312684"/>
            <a:ext cx="1654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59956" y="1109643"/>
            <a:ext cx="19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22146" y="1622875"/>
            <a:ext cx="3147708" cy="425540"/>
            <a:chOff x="4269423" y="1622875"/>
            <a:chExt cx="3147708" cy="425540"/>
          </a:xfrm>
        </p:grpSpPr>
        <p:sp>
          <p:nvSpPr>
            <p:cNvPr id="38" name="椭圆 37"/>
            <p:cNvSpPr/>
            <p:nvPr/>
          </p:nvSpPr>
          <p:spPr>
            <a:xfrm>
              <a:off x="4269423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91591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25455" y="5230910"/>
            <a:ext cx="3541090" cy="425540"/>
            <a:chOff x="4068730" y="5230910"/>
            <a:chExt cx="3541090" cy="425540"/>
          </a:xfrm>
        </p:grpSpPr>
        <p:sp>
          <p:nvSpPr>
            <p:cNvPr id="40" name="椭圆 39"/>
            <p:cNvSpPr/>
            <p:nvPr/>
          </p:nvSpPr>
          <p:spPr>
            <a:xfrm>
              <a:off x="406873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18428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93549" y="3421965"/>
            <a:ext cx="5004902" cy="425540"/>
            <a:chOff x="3322566" y="3421965"/>
            <a:chExt cx="5004902" cy="425540"/>
          </a:xfrm>
        </p:grpSpPr>
        <p:sp>
          <p:nvSpPr>
            <p:cNvPr id="42" name="椭圆 41"/>
            <p:cNvSpPr/>
            <p:nvPr/>
          </p:nvSpPr>
          <p:spPr>
            <a:xfrm>
              <a:off x="3322566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901928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2311845" y="-55583"/>
            <a:ext cx="7568310" cy="7568310"/>
          </a:xfrm>
          <a:prstGeom prst="ellipse">
            <a:avLst/>
          </a:prstGeom>
          <a:noFill/>
          <a:ln w="1905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04850" y="-1662578"/>
            <a:ext cx="10782300" cy="10782300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31215" y="2989808"/>
            <a:ext cx="1683657" cy="3868192"/>
          </a:xfrm>
          <a:prstGeom prst="rect">
            <a:avLst/>
          </a:prstGeom>
          <a:noFill/>
          <a:ln w="88900">
            <a:gradFill>
              <a:gsLst>
                <a:gs pos="0">
                  <a:srgbClr val="7633E6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067" y="1381182"/>
            <a:ext cx="6037864" cy="2276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067" y="4005673"/>
            <a:ext cx="6038408" cy="235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537526" y="1381182"/>
            <a:ext cx="5182674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进入学生端后，点击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开始学习/继续学习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7527" y="3460328"/>
            <a:ext cx="4994275" cy="1048172"/>
            <a:chOff x="695325" y="3460328"/>
            <a:chExt cx="4994275" cy="1048172"/>
          </a:xfrm>
        </p:grpSpPr>
        <p:sp>
          <p:nvSpPr>
            <p:cNvPr id="8" name="文本框 7"/>
            <p:cNvSpPr txBox="1"/>
            <p:nvPr/>
          </p:nvSpPr>
          <p:spPr>
            <a:xfrm>
              <a:off x="695325" y="3460328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只有图标变成       才会视为完成观看，得到分数。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487" y="3499514"/>
              <a:ext cx="460375" cy="52387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506392" y="5105400"/>
            <a:ext cx="304800" cy="8839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5" y="4692710"/>
            <a:ext cx="578804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562926" y="4692710"/>
            <a:ext cx="4994275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图标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变成     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会视为未完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成观看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，不会得到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：注意标准进度值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3" y="1858765"/>
            <a:ext cx="4772536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42" y="1858764"/>
            <a:ext cx="4816929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友好的提示您：我们拒绝快进和挂机</a:t>
            </a:r>
          </a:p>
          <a:p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6779" y="2209344"/>
            <a:ext cx="2162062" cy="216206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t="-5486" b="-5486"/>
            </a:stretch>
          </a:blip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86565" y="2209345"/>
            <a:ext cx="2162062" cy="216206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t="-8195" b="-8195"/>
            </a:stretch>
          </a:blipFill>
          <a:ln w="101600">
            <a:solidFill>
              <a:schemeClr val="accent1"/>
            </a:solidFill>
          </a:ln>
          <a:effectLst>
            <a:outerShdw blurRad="50800" dist="50800" dir="5400000" sx="68000" sy="68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pic>
        <p:nvPicPr>
          <p:cNvPr id="17" name="图片 16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0" y="3020048"/>
            <a:ext cx="2683669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92" y="3162146"/>
            <a:ext cx="2682479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519518" y="2212519"/>
            <a:ext cx="34837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不可拖动或加速观看，否则系统将无法记录观看进度或影响成绩；某些章节会跳出弹题框，作答后才可以继续观看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 r="27641"/>
          <a:stretch>
            <a:fillRect/>
          </a:stretch>
        </p:blipFill>
        <p:spPr>
          <a:xfrm>
            <a:off x="5720200" y="2102043"/>
            <a:ext cx="5752663" cy="320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37526" y="2183326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每个章节看完后直接点击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7526" y="3600738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720" y="1387475"/>
            <a:ext cx="8798560" cy="2588260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3543" y="2239841"/>
            <a:ext cx="8844915" cy="158305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31346" y="2940135"/>
            <a:ext cx="5117904" cy="511790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259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6047"/>
          <a:stretch>
            <a:fillRect/>
          </a:stretch>
        </p:blipFill>
        <p:spPr>
          <a:xfrm>
            <a:off x="5094312" y="1589649"/>
            <a:ext cx="3228340" cy="485335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" r="4" b="16203"/>
          <a:stretch>
            <a:fillRect/>
          </a:stretch>
        </p:blipFill>
        <p:spPr>
          <a:xfrm>
            <a:off x="8609428" y="1646555"/>
            <a:ext cx="3190240" cy="479644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731839" y="1646555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只有图标变成       才会视为完成观看，得到分数。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离线下载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视频观看，下次登录时会更新进度。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836" y="3272985"/>
            <a:ext cx="390525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：注意“学习行为分”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44" y="1494881"/>
            <a:ext cx="3986289" cy="4638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矩形 1"/>
          <p:cNvSpPr/>
          <p:nvPr/>
        </p:nvSpPr>
        <p:spPr>
          <a:xfrm>
            <a:off x="5388244" y="18728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某一天</a:t>
            </a:r>
            <a:r>
              <a:rPr lang="zh-CN" altLang="en-US" dirty="0"/>
              <a:t>该门课程的学习时长（观看教程视频</a:t>
            </a:r>
            <a:r>
              <a:rPr lang="en-US" altLang="zh-CN" dirty="0"/>
              <a:t>)</a:t>
            </a:r>
            <a:r>
              <a:rPr lang="zh-CN" altLang="en-US" dirty="0"/>
              <a:t>达到建议学习时长，则获得当天的习惯</a:t>
            </a:r>
            <a:r>
              <a:rPr lang="zh-CN" altLang="en-US" dirty="0" smtClean="0"/>
              <a:t>分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已规律学习的天数越多，学习习惯得分越高，一般来说</a:t>
            </a:r>
            <a:r>
              <a:rPr lang="en-US" altLang="zh-CN" dirty="0"/>
              <a:t>12</a:t>
            </a:r>
            <a:r>
              <a:rPr lang="zh-CN" altLang="en-US" dirty="0"/>
              <a:t>天左右即可获得习惯分</a:t>
            </a:r>
            <a:r>
              <a:rPr lang="zh-CN" altLang="en-US" dirty="0" smtClean="0"/>
              <a:t>满分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友情提醒：合理分配学习时间，不要等到最后一两天才来刷视频，否则将得不到学习习惯分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585143" y="436933"/>
            <a:ext cx="82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+mn-ea"/>
              </a:rPr>
              <a:t>01</a:t>
            </a:r>
            <a:endParaRPr lang="zh-CN" altLang="en-US" sz="54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 txBox="1"/>
          <p:nvPr/>
        </p:nvSpPr>
        <p:spPr>
          <a:xfrm>
            <a:off x="4860637" y="1320166"/>
            <a:ext cx="2470727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275" y="2410331"/>
            <a:ext cx="1038479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端：建议使用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火狐/谷歌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浏览器，打开平台地址：www.zhihuishu.com。</a:t>
            </a: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端：扫码下载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，或在安卓应用宝、苹果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1420" y="3910965"/>
            <a:ext cx="1841500" cy="224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7023"/>
          <a:stretch>
            <a:fillRect/>
          </a:stretch>
        </p:blipFill>
        <p:spPr>
          <a:xfrm>
            <a:off x="8154670" y="1617980"/>
            <a:ext cx="3228340" cy="47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731838" y="1989138"/>
            <a:ext cx="3931920" cy="3285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/>
          <a:stretch>
            <a:fillRect/>
          </a:stretch>
        </p:blipFill>
        <p:spPr>
          <a:xfrm>
            <a:off x="4522788" y="1562100"/>
            <a:ext cx="3219450" cy="48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614494">
            <a:off x="8314934" y="3963661"/>
            <a:ext cx="4714173" cy="4022986"/>
          </a:xfrm>
          <a:prstGeom prst="rect">
            <a:avLst/>
          </a:prstGeom>
          <a:gradFill>
            <a:gsLst>
              <a:gs pos="2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52" y="943382"/>
            <a:ext cx="3218815" cy="583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27" y="1000532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633448" y="1352432"/>
            <a:ext cx="4079313" cy="59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期末考试一旦开始，观看视频、章节测试将不再记录进度计入成绩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考试开放时间内，点开试卷必须在规定时间之内完成作答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425" y="317500"/>
            <a:ext cx="1148715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7" y="650995"/>
            <a:ext cx="5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  <p:sp>
        <p:nvSpPr>
          <p:cNvPr id="5" name="内容占位符 5"/>
          <p:cNvSpPr txBox="1"/>
          <p:nvPr/>
        </p:nvSpPr>
        <p:spPr>
          <a:xfrm>
            <a:off x="571680" y="1235770"/>
            <a:ext cx="10584180" cy="559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：章节测试成绩不理想，是否可以重做？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每个章节测试最多可申请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次重做，系统会直接同意。点击“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作业测试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”，在已上交的章节测试点击“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申请重做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”即可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：正在期末考试，如遇不小心关闭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，网络中断，电路中断，自动退出考试怎么办？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：条件恢复后可马上再次登录平台进入考试继续完成答题，但因为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点开考卷后计时会自动跳转，计时一旦结束会自动交卷，所以必须留意考试时间，如果再次进入时考试时间不足以完成答题，请向带课老师或教务老师报备情况，等到处理方案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观看视频，容易造成数据紊乱。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请勿同时登录多个账号进行视频观看，容易造成进度无法记录等情况发生。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37013" y="514350"/>
            <a:ext cx="4117975" cy="4724400"/>
            <a:chOff x="4118276" y="634786"/>
            <a:chExt cx="4117975" cy="4724400"/>
          </a:xfrm>
        </p:grpSpPr>
        <p:sp>
          <p:nvSpPr>
            <p:cNvPr id="2" name="文本框 6"/>
            <p:cNvSpPr txBox="1">
              <a:spLocks noChangeArrowheads="1"/>
            </p:cNvSpPr>
            <p:nvPr/>
          </p:nvSpPr>
          <p:spPr bwMode="auto">
            <a:xfrm>
              <a:off x="4122053" y="634786"/>
              <a:ext cx="4110421" cy="450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7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03</a:t>
              </a:r>
              <a:endParaRPr lang="zh-CN" altLang="en-US" sz="287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标题 2"/>
            <p:cNvSpPr txBox="1"/>
            <p:nvPr/>
          </p:nvSpPr>
          <p:spPr>
            <a:xfrm>
              <a:off x="4118276" y="4644811"/>
              <a:ext cx="4117975" cy="71437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7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成绩构成</a:t>
              </a:r>
            </a:p>
          </p:txBody>
        </p:sp>
      </p:grpSp>
      <p:sp>
        <p:nvSpPr>
          <p:cNvPr id="5" name="矩形 4"/>
          <p:cNvSpPr/>
          <p:nvPr/>
        </p:nvSpPr>
        <p:spPr>
          <a:xfrm rot="1696709">
            <a:off x="-3200399" y="2705100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696709">
            <a:off x="10629899" y="-732431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79733" y="1068070"/>
            <a:ext cx="8032535" cy="5148580"/>
            <a:chOff x="1103313" y="1068070"/>
            <a:chExt cx="8032535" cy="5148580"/>
          </a:xfrm>
        </p:grpSpPr>
        <p:sp>
          <p:nvSpPr>
            <p:cNvPr id="2" name="Freeform 5"/>
            <p:cNvSpPr/>
            <p:nvPr/>
          </p:nvSpPr>
          <p:spPr bwMode="auto">
            <a:xfrm>
              <a:off x="6821488" y="2328863"/>
              <a:ext cx="1836737" cy="868362"/>
            </a:xfrm>
            <a:custGeom>
              <a:avLst/>
              <a:gdLst>
                <a:gd name="T0" fmla="*/ 2147483646 w 662"/>
                <a:gd name="T1" fmla="*/ 2147483646 h 312"/>
                <a:gd name="T2" fmla="*/ 2147483646 w 662"/>
                <a:gd name="T3" fmla="*/ 2147483646 h 312"/>
                <a:gd name="T4" fmla="*/ 2147483646 w 662"/>
                <a:gd name="T5" fmla="*/ 2147483646 h 312"/>
                <a:gd name="T6" fmla="*/ 2147483646 w 662"/>
                <a:gd name="T7" fmla="*/ 2147483646 h 312"/>
                <a:gd name="T8" fmla="*/ 2147483646 w 662"/>
                <a:gd name="T9" fmla="*/ 2147483646 h 312"/>
                <a:gd name="T10" fmla="*/ 2147483646 w 662"/>
                <a:gd name="T11" fmla="*/ 2147483646 h 312"/>
                <a:gd name="T12" fmla="*/ 2147483646 w 662"/>
                <a:gd name="T13" fmla="*/ 2147483646 h 312"/>
                <a:gd name="T14" fmla="*/ 2147483646 w 662"/>
                <a:gd name="T15" fmla="*/ 2147483646 h 312"/>
                <a:gd name="T16" fmla="*/ 2147483646 w 662"/>
                <a:gd name="T17" fmla="*/ 0 h 312"/>
                <a:gd name="T18" fmla="*/ 2147483646 w 662"/>
                <a:gd name="T19" fmla="*/ 2147483646 h 312"/>
                <a:gd name="T20" fmla="*/ 2147483646 w 662"/>
                <a:gd name="T21" fmla="*/ 2147483646 h 312"/>
                <a:gd name="T22" fmla="*/ 2147483646 w 662"/>
                <a:gd name="T23" fmla="*/ 2147483646 h 312"/>
                <a:gd name="T24" fmla="*/ 0 w 662"/>
                <a:gd name="T25" fmla="*/ 2147483646 h 312"/>
                <a:gd name="T26" fmla="*/ 2147483646 w 662"/>
                <a:gd name="T27" fmla="*/ 2147483646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2" h="312">
                  <a:moveTo>
                    <a:pt x="180" y="303"/>
                  </a:moveTo>
                  <a:cubicBezTo>
                    <a:pt x="194" y="292"/>
                    <a:pt x="211" y="281"/>
                    <a:pt x="229" y="273"/>
                  </a:cubicBezTo>
                  <a:cubicBezTo>
                    <a:pt x="302" y="238"/>
                    <a:pt x="375" y="244"/>
                    <a:pt x="444" y="286"/>
                  </a:cubicBezTo>
                  <a:cubicBezTo>
                    <a:pt x="456" y="294"/>
                    <a:pt x="467" y="303"/>
                    <a:pt x="478" y="312"/>
                  </a:cubicBezTo>
                  <a:cubicBezTo>
                    <a:pt x="662" y="128"/>
                    <a:pt x="662" y="128"/>
                    <a:pt x="662" y="128"/>
                  </a:cubicBezTo>
                  <a:cubicBezTo>
                    <a:pt x="595" y="67"/>
                    <a:pt x="515" y="28"/>
                    <a:pt x="423" y="9"/>
                  </a:cubicBezTo>
                  <a:cubicBezTo>
                    <a:pt x="404" y="6"/>
                    <a:pt x="384" y="4"/>
                    <a:pt x="364" y="2"/>
                  </a:cubicBezTo>
                  <a:cubicBezTo>
                    <a:pt x="363" y="2"/>
                    <a:pt x="361" y="1"/>
                    <a:pt x="360" y="1"/>
                  </a:cubicBezTo>
                  <a:cubicBezTo>
                    <a:pt x="358" y="1"/>
                    <a:pt x="343" y="0"/>
                    <a:pt x="329" y="0"/>
                  </a:cubicBezTo>
                  <a:cubicBezTo>
                    <a:pt x="313" y="1"/>
                    <a:pt x="292" y="1"/>
                    <a:pt x="281" y="3"/>
                  </a:cubicBezTo>
                  <a:cubicBezTo>
                    <a:pt x="274" y="3"/>
                    <a:pt x="267" y="4"/>
                    <a:pt x="261" y="5"/>
                  </a:cubicBezTo>
                  <a:cubicBezTo>
                    <a:pt x="169" y="17"/>
                    <a:pt x="88" y="52"/>
                    <a:pt x="16" y="110"/>
                  </a:cubicBezTo>
                  <a:cubicBezTo>
                    <a:pt x="11" y="114"/>
                    <a:pt x="5" y="119"/>
                    <a:pt x="0" y="124"/>
                  </a:cubicBezTo>
                  <a:lnTo>
                    <a:pt x="180" y="30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1103313" y="2687638"/>
              <a:ext cx="6215062" cy="2019300"/>
            </a:xfrm>
            <a:custGeom>
              <a:avLst/>
              <a:gdLst>
                <a:gd name="T0" fmla="*/ 2147483646 w 2239"/>
                <a:gd name="T1" fmla="*/ 2147483646 h 726"/>
                <a:gd name="T2" fmla="*/ 2147483646 w 2239"/>
                <a:gd name="T3" fmla="*/ 2147483646 h 726"/>
                <a:gd name="T4" fmla="*/ 2147483646 w 2239"/>
                <a:gd name="T5" fmla="*/ 2147483646 h 726"/>
                <a:gd name="T6" fmla="*/ 2147483646 w 2239"/>
                <a:gd name="T7" fmla="*/ 2147483646 h 726"/>
                <a:gd name="T8" fmla="*/ 2147483646 w 2239"/>
                <a:gd name="T9" fmla="*/ 2147483646 h 726"/>
                <a:gd name="T10" fmla="*/ 2147483646 w 2239"/>
                <a:gd name="T11" fmla="*/ 2147483646 h 726"/>
                <a:gd name="T12" fmla="*/ 2147483646 w 2239"/>
                <a:gd name="T13" fmla="*/ 2147483646 h 726"/>
                <a:gd name="T14" fmla="*/ 2147483646 w 2239"/>
                <a:gd name="T15" fmla="*/ 0 h 726"/>
                <a:gd name="T16" fmla="*/ 2147483646 w 2239"/>
                <a:gd name="T17" fmla="*/ 2147483646 h 726"/>
                <a:gd name="T18" fmla="*/ 2147483646 w 2239"/>
                <a:gd name="T19" fmla="*/ 2147483646 h 726"/>
                <a:gd name="T20" fmla="*/ 2147483646 w 2239"/>
                <a:gd name="T21" fmla="*/ 2147483646 h 726"/>
                <a:gd name="T22" fmla="*/ 2147483646 w 2239"/>
                <a:gd name="T23" fmla="*/ 2147483646 h 726"/>
                <a:gd name="T24" fmla="*/ 0 w 2239"/>
                <a:gd name="T25" fmla="*/ 2147483646 h 726"/>
                <a:gd name="T26" fmla="*/ 0 w 2239"/>
                <a:gd name="T27" fmla="*/ 2147483646 h 726"/>
                <a:gd name="T28" fmla="*/ 2147483646 w 2239"/>
                <a:gd name="T29" fmla="*/ 2147483646 h 726"/>
                <a:gd name="T30" fmla="*/ 2147483646 w 2239"/>
                <a:gd name="T31" fmla="*/ 2147483646 h 726"/>
                <a:gd name="T32" fmla="*/ 2147483646 w 2239"/>
                <a:gd name="T33" fmla="*/ 2147483646 h 726"/>
                <a:gd name="T34" fmla="*/ 2147483646 w 2239"/>
                <a:gd name="T35" fmla="*/ 2147483646 h 726"/>
                <a:gd name="T36" fmla="*/ 2147483646 w 2239"/>
                <a:gd name="T37" fmla="*/ 2147483646 h 726"/>
                <a:gd name="T38" fmla="*/ 2147483646 w 2239"/>
                <a:gd name="T39" fmla="*/ 2147483646 h 726"/>
                <a:gd name="T40" fmla="*/ 2147483646 w 2239"/>
                <a:gd name="T41" fmla="*/ 2147483646 h 726"/>
                <a:gd name="T42" fmla="*/ 2147483646 w 2239"/>
                <a:gd name="T43" fmla="*/ 2147483646 h 726"/>
                <a:gd name="T44" fmla="*/ 2147483646 w 2239"/>
                <a:gd name="T45" fmla="*/ 2147483646 h 726"/>
                <a:gd name="T46" fmla="*/ 2147483646 w 2239"/>
                <a:gd name="T47" fmla="*/ 2147483646 h 726"/>
                <a:gd name="T48" fmla="*/ 2147483646 w 2239"/>
                <a:gd name="T49" fmla="*/ 2147483646 h 726"/>
                <a:gd name="T50" fmla="*/ 2147483646 w 2239"/>
                <a:gd name="T51" fmla="*/ 2147483646 h 726"/>
                <a:gd name="T52" fmla="*/ 2147483646 w 2239"/>
                <a:gd name="T53" fmla="*/ 2147483646 h 726"/>
                <a:gd name="T54" fmla="*/ 2147483646 w 2239"/>
                <a:gd name="T55" fmla="*/ 2147483646 h 726"/>
                <a:gd name="T56" fmla="*/ 2147483646 w 2239"/>
                <a:gd name="T57" fmla="*/ 2147483646 h 726"/>
                <a:gd name="T58" fmla="*/ 2147483646 w 2239"/>
                <a:gd name="T59" fmla="*/ 2147483646 h 726"/>
                <a:gd name="T60" fmla="*/ 2147483646 w 2239"/>
                <a:gd name="T61" fmla="*/ 2147483646 h 726"/>
                <a:gd name="T62" fmla="*/ 2147483646 w 2239"/>
                <a:gd name="T63" fmla="*/ 2147483646 h 726"/>
                <a:gd name="T64" fmla="*/ 2147483646 w 2239"/>
                <a:gd name="T65" fmla="*/ 2147483646 h 726"/>
                <a:gd name="T66" fmla="*/ 2147483646 w 2239"/>
                <a:gd name="T67" fmla="*/ 2147483646 h 726"/>
                <a:gd name="T68" fmla="*/ 2147483646 w 2239"/>
                <a:gd name="T69" fmla="*/ 2147483646 h 726"/>
                <a:gd name="T70" fmla="*/ 2147483646 w 2239"/>
                <a:gd name="T71" fmla="*/ 2147483646 h 726"/>
                <a:gd name="T72" fmla="*/ 2147483646 w 2239"/>
                <a:gd name="T73" fmla="*/ 2147483646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9" h="726">
                  <a:moveTo>
                    <a:pt x="1927" y="472"/>
                  </a:moveTo>
                  <a:cubicBezTo>
                    <a:pt x="1931" y="483"/>
                    <a:pt x="1935" y="493"/>
                    <a:pt x="1939" y="503"/>
                  </a:cubicBezTo>
                  <a:cubicBezTo>
                    <a:pt x="1966" y="568"/>
                    <a:pt x="2005" y="622"/>
                    <a:pt x="2054" y="667"/>
                  </a:cubicBezTo>
                  <a:cubicBezTo>
                    <a:pt x="2239" y="482"/>
                    <a:pt x="2239" y="482"/>
                    <a:pt x="2239" y="482"/>
                  </a:cubicBezTo>
                  <a:cubicBezTo>
                    <a:pt x="2227" y="471"/>
                    <a:pt x="2216" y="459"/>
                    <a:pt x="2206" y="445"/>
                  </a:cubicBezTo>
                  <a:cubicBezTo>
                    <a:pt x="2177" y="407"/>
                    <a:pt x="2165" y="363"/>
                    <a:pt x="2169" y="316"/>
                  </a:cubicBezTo>
                  <a:cubicBezTo>
                    <a:pt x="2173" y="259"/>
                    <a:pt x="2196" y="213"/>
                    <a:pt x="2234" y="180"/>
                  </a:cubicBezTo>
                  <a:cubicBezTo>
                    <a:pt x="2054" y="0"/>
                    <a:pt x="2054" y="0"/>
                    <a:pt x="2054" y="0"/>
                  </a:cubicBezTo>
                  <a:cubicBezTo>
                    <a:pt x="1991" y="59"/>
                    <a:pt x="1941" y="140"/>
                    <a:pt x="1933" y="177"/>
                  </a:cubicBezTo>
                  <a:cubicBezTo>
                    <a:pt x="1933" y="178"/>
                    <a:pt x="1932" y="207"/>
                    <a:pt x="1874" y="208"/>
                  </a:cubicBezTo>
                  <a:cubicBezTo>
                    <a:pt x="1491" y="211"/>
                    <a:pt x="544" y="208"/>
                    <a:pt x="87" y="208"/>
                  </a:cubicBezTo>
                  <a:cubicBezTo>
                    <a:pt x="64" y="208"/>
                    <a:pt x="42" y="217"/>
                    <a:pt x="26" y="234"/>
                  </a:cubicBezTo>
                  <a:cubicBezTo>
                    <a:pt x="9" y="250"/>
                    <a:pt x="0" y="272"/>
                    <a:pt x="0" y="29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8"/>
                    <a:pt x="9" y="400"/>
                    <a:pt x="26" y="417"/>
                  </a:cubicBezTo>
                  <a:cubicBezTo>
                    <a:pt x="42" y="433"/>
                    <a:pt x="64" y="442"/>
                    <a:pt x="87" y="442"/>
                  </a:cubicBezTo>
                  <a:cubicBezTo>
                    <a:pt x="100" y="442"/>
                    <a:pt x="113" y="442"/>
                    <a:pt x="127" y="442"/>
                  </a:cubicBezTo>
                  <a:cubicBezTo>
                    <a:pt x="140" y="442"/>
                    <a:pt x="152" y="447"/>
                    <a:pt x="161" y="456"/>
                  </a:cubicBezTo>
                  <a:cubicBezTo>
                    <a:pt x="171" y="465"/>
                    <a:pt x="176" y="478"/>
                    <a:pt x="176" y="491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96"/>
                    <a:pt x="198" y="618"/>
                    <a:pt x="224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69" y="618"/>
                    <a:pt x="291" y="640"/>
                    <a:pt x="291" y="667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291" y="691"/>
                    <a:pt x="296" y="703"/>
                    <a:pt x="305" y="712"/>
                  </a:cubicBezTo>
                  <a:cubicBezTo>
                    <a:pt x="314" y="721"/>
                    <a:pt x="327" y="726"/>
                    <a:pt x="340" y="726"/>
                  </a:cubicBezTo>
                  <a:cubicBezTo>
                    <a:pt x="455" y="726"/>
                    <a:pt x="455" y="726"/>
                    <a:pt x="455" y="726"/>
                  </a:cubicBezTo>
                  <a:cubicBezTo>
                    <a:pt x="482" y="726"/>
                    <a:pt x="504" y="704"/>
                    <a:pt x="504" y="677"/>
                  </a:cubicBezTo>
                  <a:cubicBezTo>
                    <a:pt x="504" y="667"/>
                    <a:pt x="504" y="667"/>
                    <a:pt x="504" y="667"/>
                  </a:cubicBezTo>
                  <a:cubicBezTo>
                    <a:pt x="504" y="640"/>
                    <a:pt x="526" y="618"/>
                    <a:pt x="553" y="618"/>
                  </a:cubicBezTo>
                  <a:cubicBezTo>
                    <a:pt x="570" y="618"/>
                    <a:pt x="570" y="618"/>
                    <a:pt x="570" y="618"/>
                  </a:cubicBezTo>
                  <a:cubicBezTo>
                    <a:pt x="583" y="618"/>
                    <a:pt x="596" y="613"/>
                    <a:pt x="605" y="603"/>
                  </a:cubicBezTo>
                  <a:cubicBezTo>
                    <a:pt x="614" y="594"/>
                    <a:pt x="619" y="582"/>
                    <a:pt x="619" y="569"/>
                  </a:cubicBezTo>
                  <a:cubicBezTo>
                    <a:pt x="619" y="491"/>
                    <a:pt x="619" y="491"/>
                    <a:pt x="619" y="491"/>
                  </a:cubicBezTo>
                  <a:cubicBezTo>
                    <a:pt x="619" y="464"/>
                    <a:pt x="641" y="442"/>
                    <a:pt x="668" y="442"/>
                  </a:cubicBezTo>
                  <a:cubicBezTo>
                    <a:pt x="1092" y="442"/>
                    <a:pt x="1570" y="441"/>
                    <a:pt x="1797" y="441"/>
                  </a:cubicBezTo>
                  <a:cubicBezTo>
                    <a:pt x="1863" y="441"/>
                    <a:pt x="1922" y="455"/>
                    <a:pt x="1927" y="4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821488" y="4017963"/>
              <a:ext cx="1836737" cy="884237"/>
            </a:xfrm>
            <a:custGeom>
              <a:avLst/>
              <a:gdLst>
                <a:gd name="T0" fmla="*/ 2147483646 w 662"/>
                <a:gd name="T1" fmla="*/ 0 h 318"/>
                <a:gd name="T2" fmla="*/ 2147483646 w 662"/>
                <a:gd name="T3" fmla="*/ 2147483646 h 318"/>
                <a:gd name="T4" fmla="*/ 2147483646 w 662"/>
                <a:gd name="T5" fmla="*/ 2147483646 h 318"/>
                <a:gd name="T6" fmla="*/ 2147483646 w 662"/>
                <a:gd name="T7" fmla="*/ 2147483646 h 318"/>
                <a:gd name="T8" fmla="*/ 0 w 662"/>
                <a:gd name="T9" fmla="*/ 2147483646 h 318"/>
                <a:gd name="T10" fmla="*/ 2147483646 w 662"/>
                <a:gd name="T11" fmla="*/ 2147483646 h 318"/>
                <a:gd name="T12" fmla="*/ 2147483646 w 662"/>
                <a:gd name="T13" fmla="*/ 2147483646 h 318"/>
                <a:gd name="T14" fmla="*/ 2147483646 w 662"/>
                <a:gd name="T15" fmla="*/ 2147483646 h 318"/>
                <a:gd name="T16" fmla="*/ 2147483646 w 662"/>
                <a:gd name="T17" fmla="*/ 2147483646 h 318"/>
                <a:gd name="T18" fmla="*/ 2147483646 w 662"/>
                <a:gd name="T19" fmla="*/ 2147483646 h 318"/>
                <a:gd name="T20" fmla="*/ 2147483646 w 662"/>
                <a:gd name="T21" fmla="*/ 2147483646 h 318"/>
                <a:gd name="T22" fmla="*/ 2147483646 w 662"/>
                <a:gd name="T23" fmla="*/ 2147483646 h 318"/>
                <a:gd name="T24" fmla="*/ 2147483646 w 662"/>
                <a:gd name="T25" fmla="*/ 0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318">
                  <a:moveTo>
                    <a:pt x="472" y="0"/>
                  </a:moveTo>
                  <a:cubicBezTo>
                    <a:pt x="467" y="6"/>
                    <a:pt x="461" y="11"/>
                    <a:pt x="454" y="15"/>
                  </a:cubicBezTo>
                  <a:cubicBezTo>
                    <a:pt x="416" y="44"/>
                    <a:pt x="372" y="57"/>
                    <a:pt x="318" y="58"/>
                  </a:cubicBezTo>
                  <a:cubicBezTo>
                    <a:pt x="269" y="56"/>
                    <a:pt x="223" y="41"/>
                    <a:pt x="185" y="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0" y="221"/>
                    <a:pt x="65" y="244"/>
                    <a:pt x="103" y="264"/>
                  </a:cubicBezTo>
                  <a:cubicBezTo>
                    <a:pt x="163" y="295"/>
                    <a:pt x="226" y="312"/>
                    <a:pt x="294" y="316"/>
                  </a:cubicBezTo>
                  <a:cubicBezTo>
                    <a:pt x="295" y="316"/>
                    <a:pt x="296" y="316"/>
                    <a:pt x="297" y="317"/>
                  </a:cubicBezTo>
                  <a:cubicBezTo>
                    <a:pt x="299" y="317"/>
                    <a:pt x="313" y="317"/>
                    <a:pt x="329" y="317"/>
                  </a:cubicBezTo>
                  <a:cubicBezTo>
                    <a:pt x="344" y="318"/>
                    <a:pt x="365" y="316"/>
                    <a:pt x="376" y="315"/>
                  </a:cubicBezTo>
                  <a:cubicBezTo>
                    <a:pt x="383" y="314"/>
                    <a:pt x="390" y="314"/>
                    <a:pt x="396" y="313"/>
                  </a:cubicBezTo>
                  <a:cubicBezTo>
                    <a:pt x="498" y="299"/>
                    <a:pt x="587" y="258"/>
                    <a:pt x="662" y="190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rgbClr val="FFBC0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8148638" y="2698750"/>
              <a:ext cx="927100" cy="1830388"/>
            </a:xfrm>
            <a:custGeom>
              <a:avLst/>
              <a:gdLst>
                <a:gd name="T0" fmla="*/ 2147483646 w 334"/>
                <a:gd name="T1" fmla="*/ 2147483646 h 658"/>
                <a:gd name="T2" fmla="*/ 2147483646 w 334"/>
                <a:gd name="T3" fmla="*/ 2147483646 h 658"/>
                <a:gd name="T4" fmla="*/ 2147483646 w 334"/>
                <a:gd name="T5" fmla="*/ 2147483646 h 658"/>
                <a:gd name="T6" fmla="*/ 2147483646 w 334"/>
                <a:gd name="T7" fmla="*/ 0 h 658"/>
                <a:gd name="T8" fmla="*/ 2147483646 w 334"/>
                <a:gd name="T9" fmla="*/ 2147483646 h 658"/>
                <a:gd name="T10" fmla="*/ 2147483646 w 334"/>
                <a:gd name="T11" fmla="*/ 2147483646 h 658"/>
                <a:gd name="T12" fmla="*/ 0 w 334"/>
                <a:gd name="T13" fmla="*/ 2147483646 h 658"/>
                <a:gd name="T14" fmla="*/ 2147483646 w 334"/>
                <a:gd name="T15" fmla="*/ 2147483646 h 658"/>
                <a:gd name="T16" fmla="*/ 2147483646 w 334"/>
                <a:gd name="T17" fmla="*/ 2147483646 h 658"/>
                <a:gd name="T18" fmla="*/ 2147483646 w 334"/>
                <a:gd name="T19" fmla="*/ 2147483646 h 658"/>
                <a:gd name="T20" fmla="*/ 2147483646 w 334"/>
                <a:gd name="T21" fmla="*/ 2147483646 h 658"/>
                <a:gd name="T22" fmla="*/ 2147483646 w 334"/>
                <a:gd name="T23" fmla="*/ 2147483646 h 658"/>
                <a:gd name="T24" fmla="*/ 2147483646 w 334"/>
                <a:gd name="T25" fmla="*/ 2147483646 h 658"/>
                <a:gd name="T26" fmla="*/ 2147483646 w 334"/>
                <a:gd name="T27" fmla="*/ 2147483646 h 6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658">
                  <a:moveTo>
                    <a:pt x="332" y="286"/>
                  </a:moveTo>
                  <a:cubicBezTo>
                    <a:pt x="331" y="279"/>
                    <a:pt x="330" y="274"/>
                    <a:pt x="329" y="267"/>
                  </a:cubicBezTo>
                  <a:cubicBezTo>
                    <a:pt x="318" y="185"/>
                    <a:pt x="285" y="111"/>
                    <a:pt x="232" y="46"/>
                  </a:cubicBezTo>
                  <a:cubicBezTo>
                    <a:pt x="218" y="30"/>
                    <a:pt x="204" y="15"/>
                    <a:pt x="190" y="0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3" y="212"/>
                    <a:pt x="51" y="246"/>
                    <a:pt x="58" y="287"/>
                  </a:cubicBezTo>
                  <a:cubicBezTo>
                    <a:pt x="71" y="360"/>
                    <a:pt x="50" y="421"/>
                    <a:pt x="0" y="469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1" y="657"/>
                    <a:pt x="192" y="656"/>
                    <a:pt x="193" y="655"/>
                  </a:cubicBezTo>
                  <a:cubicBezTo>
                    <a:pt x="261" y="590"/>
                    <a:pt x="306" y="512"/>
                    <a:pt x="325" y="419"/>
                  </a:cubicBezTo>
                  <a:cubicBezTo>
                    <a:pt x="329" y="401"/>
                    <a:pt x="330" y="382"/>
                    <a:pt x="333" y="364"/>
                  </a:cubicBezTo>
                  <a:cubicBezTo>
                    <a:pt x="333" y="363"/>
                    <a:pt x="333" y="362"/>
                    <a:pt x="333" y="360"/>
                  </a:cubicBezTo>
                  <a:cubicBezTo>
                    <a:pt x="334" y="359"/>
                    <a:pt x="334" y="345"/>
                    <a:pt x="334" y="330"/>
                  </a:cubicBezTo>
                  <a:cubicBezTo>
                    <a:pt x="334" y="316"/>
                    <a:pt x="333" y="296"/>
                    <a:pt x="332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7541650" y="2452968"/>
              <a:ext cx="436617" cy="436617"/>
              <a:chOff x="5978526" y="4030663"/>
              <a:chExt cx="239713" cy="239713"/>
            </a:xfrm>
            <a:solidFill>
              <a:schemeClr val="bg1"/>
            </a:solidFill>
          </p:grpSpPr>
          <p:sp>
            <p:nvSpPr>
              <p:cNvPr id="8" name="Freeform 424"/>
              <p:cNvSpPr/>
              <p:nvPr/>
            </p:nvSpPr>
            <p:spPr bwMode="auto">
              <a:xfrm>
                <a:off x="6015038" y="4056063"/>
                <a:ext cx="26988" cy="26988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9" name="Freeform 425"/>
              <p:cNvSpPr/>
              <p:nvPr/>
            </p:nvSpPr>
            <p:spPr bwMode="auto">
              <a:xfrm>
                <a:off x="5978526" y="4135438"/>
                <a:ext cx="28575" cy="142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0" name="Freeform 426"/>
              <p:cNvSpPr/>
              <p:nvPr/>
            </p:nvSpPr>
            <p:spPr bwMode="auto">
              <a:xfrm>
                <a:off x="6188076" y="4149725"/>
                <a:ext cx="30163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1" name="Freeform 427"/>
              <p:cNvSpPr/>
              <p:nvPr/>
            </p:nvSpPr>
            <p:spPr bwMode="auto">
              <a:xfrm>
                <a:off x="6165851" y="4067175"/>
                <a:ext cx="25400" cy="26988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2" name="Freeform 428"/>
              <p:cNvSpPr/>
              <p:nvPr/>
            </p:nvSpPr>
            <p:spPr bwMode="auto">
              <a:xfrm>
                <a:off x="6097588" y="4030663"/>
                <a:ext cx="15875" cy="285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3" name="Freeform 429"/>
              <p:cNvSpPr>
                <a:spLocks noEditPoints="1"/>
              </p:cNvSpPr>
              <p:nvPr/>
            </p:nvSpPr>
            <p:spPr bwMode="auto">
              <a:xfrm>
                <a:off x="6037263" y="4089400"/>
                <a:ext cx="120650" cy="136525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4" name="Freeform 430"/>
              <p:cNvSpPr/>
              <p:nvPr/>
            </p:nvSpPr>
            <p:spPr bwMode="auto">
              <a:xfrm>
                <a:off x="6067426" y="4240213"/>
                <a:ext cx="60325" cy="30163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 rot="2700000">
              <a:off x="7616002" y="4313175"/>
              <a:ext cx="287901" cy="501715"/>
              <a:chOff x="4732338" y="4783138"/>
              <a:chExt cx="703263" cy="1225550"/>
            </a:xfrm>
            <a:solidFill>
              <a:schemeClr val="bg1"/>
            </a:solidFill>
          </p:grpSpPr>
          <p:sp>
            <p:nvSpPr>
              <p:cNvPr id="16" name="Freeform 30"/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318375" y="1068070"/>
              <a:ext cx="82359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79590" y="1673225"/>
              <a:ext cx="177927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60615" y="5080635"/>
              <a:ext cx="77660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00928" y="5694680"/>
              <a:ext cx="253492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9FFD"/>
            </a:gs>
            <a:gs pos="100000">
              <a:srgbClr val="6B48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32229" y="-311594"/>
            <a:ext cx="12729029" cy="4508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68124" y="650995"/>
            <a:ext cx="185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成绩构成</a:t>
            </a:r>
          </a:p>
        </p:txBody>
      </p:sp>
      <p:sp>
        <p:nvSpPr>
          <p:cNvPr id="3" name="椭圆 2"/>
          <p:cNvSpPr/>
          <p:nvPr/>
        </p:nvSpPr>
        <p:spPr>
          <a:xfrm>
            <a:off x="839469" y="1365130"/>
            <a:ext cx="2227264" cy="22272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237377" y="1940152"/>
            <a:ext cx="1431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总成绩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</a:p>
        </p:txBody>
      </p:sp>
      <p:sp>
        <p:nvSpPr>
          <p:cNvPr id="5" name="椭圆 4"/>
          <p:cNvSpPr/>
          <p:nvPr/>
        </p:nvSpPr>
        <p:spPr>
          <a:xfrm>
            <a:off x="4148315" y="1763752"/>
            <a:ext cx="1326796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84880" y="3244215"/>
            <a:ext cx="306070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在线学习包含在线视频的观看</a:t>
            </a:r>
          </a:p>
        </p:txBody>
      </p:sp>
      <p:sp>
        <p:nvSpPr>
          <p:cNvPr id="7" name="椭圆 6"/>
          <p:cNvSpPr/>
          <p:nvPr/>
        </p:nvSpPr>
        <p:spPr>
          <a:xfrm>
            <a:off x="6735763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6545263" y="3244476"/>
            <a:ext cx="2345372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每个章节的章节测试。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6794183" y="21514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23388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9133205" y="3260057"/>
            <a:ext cx="2008188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期末考试需在规定的时间内完成。</a:t>
            </a:r>
          </a:p>
        </p:txBody>
      </p:sp>
      <p:sp>
        <p:nvSpPr>
          <p:cNvPr id="12" name="文本框 36"/>
          <p:cNvSpPr txBox="1">
            <a:spLocks noChangeArrowheads="1"/>
          </p:cNvSpPr>
          <p:nvPr/>
        </p:nvSpPr>
        <p:spPr bwMode="auto">
          <a:xfrm>
            <a:off x="9351328" y="22276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于号 1"/>
          <p:cNvSpPr/>
          <p:nvPr/>
        </p:nvSpPr>
        <p:spPr>
          <a:xfrm>
            <a:off x="3283585" y="2375574"/>
            <a:ext cx="494030" cy="386715"/>
          </a:xfrm>
          <a:prstGeom prst="mathEqual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079690" y="2145339"/>
            <a:ext cx="1537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学习行为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5926455" y="2392084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加号 15"/>
          <p:cNvSpPr/>
          <p:nvPr/>
        </p:nvSpPr>
        <p:spPr>
          <a:xfrm>
            <a:off x="8495030" y="2346999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29737" y="4571146"/>
            <a:ext cx="11030426" cy="2047875"/>
            <a:chOff x="698500" y="4524854"/>
            <a:chExt cx="11030426" cy="2047875"/>
          </a:xfrm>
        </p:grpSpPr>
        <p:sp>
          <p:nvSpPr>
            <p:cNvPr id="18" name="文本框 17"/>
            <p:cNvSpPr txBox="1"/>
            <p:nvPr/>
          </p:nvSpPr>
          <p:spPr>
            <a:xfrm>
              <a:off x="698500" y="4668047"/>
              <a:ext cx="77965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提示：每门课程的成绩比例都不一致，具体比例：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Web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我的学堂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成绩评定标准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进行查看；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App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成绩规则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进行查看。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3411" y="4524854"/>
              <a:ext cx="3485515" cy="2047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手动输入 8"/>
          <p:cNvSpPr/>
          <p:nvPr/>
        </p:nvSpPr>
        <p:spPr>
          <a:xfrm>
            <a:off x="0" y="4368800"/>
            <a:ext cx="12192000" cy="2489200"/>
          </a:xfrm>
          <a:prstGeom prst="flowChartManualInpu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6424" y="650995"/>
            <a:ext cx="353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8744"/>
          <a:stretch>
            <a:fillRect/>
          </a:stretch>
        </p:blipFill>
        <p:spPr>
          <a:xfrm>
            <a:off x="5117148" y="1930400"/>
            <a:ext cx="2895600" cy="424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21304"/>
          <a:stretch>
            <a:fillRect/>
          </a:stretch>
        </p:blipFill>
        <p:spPr>
          <a:xfrm>
            <a:off x="8672269" y="1930400"/>
            <a:ext cx="2995295" cy="424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内容占位符 5"/>
          <p:cNvSpPr txBox="1"/>
          <p:nvPr/>
        </p:nvSpPr>
        <p:spPr>
          <a:xfrm>
            <a:off x="524436" y="1904997"/>
            <a:ext cx="3933190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可查阅自己的具体的学习情况，包括成绩规则，目前成绩等信息。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1412" y="5457565"/>
            <a:ext cx="39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学分课，请务必重视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58261" y="1174536"/>
            <a:ext cx="3996607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700" dirty="0">
                <a:solidFill>
                  <a:schemeClr val="bg1"/>
                </a:solidFill>
                <a:effectLst>
                  <a:outerShdw blurRad="63500" sx="107000" sy="107000" algn="ctr" rotWithShape="0">
                    <a:prstClr val="black">
                      <a:alpha val="24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8700" dirty="0">
              <a:solidFill>
                <a:schemeClr val="bg1"/>
              </a:solidFill>
              <a:effectLst>
                <a:outerShdw blurRad="63500" sx="107000" sy="107000" algn="ctr" rotWithShape="0">
                  <a:prstClr val="black">
                    <a:alpha val="24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H="1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2"/>
          <p:cNvSpPr txBox="1"/>
          <p:nvPr/>
        </p:nvSpPr>
        <p:spPr>
          <a:xfrm>
            <a:off x="5188832" y="1631950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8011958" y="3374906"/>
            <a:ext cx="2681288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5776632" y="1385768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标题 2"/>
          <p:cNvSpPr txBox="1"/>
          <p:nvPr/>
        </p:nvSpPr>
        <p:spPr>
          <a:xfrm>
            <a:off x="9352602" y="4237311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66750"/>
            <a:ext cx="12192000" cy="3967163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300413"/>
            <a:ext cx="12192000" cy="0"/>
          </a:xfrm>
          <a:prstGeom prst="line">
            <a:avLst/>
          </a:prstGeom>
          <a:ln w="63500">
            <a:solidFill>
              <a:srgbClr val="763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189164" y="2951957"/>
            <a:ext cx="696912" cy="696912"/>
            <a:chOff x="2189164" y="2951957"/>
            <a:chExt cx="696912" cy="696912"/>
          </a:xfrm>
        </p:grpSpPr>
        <p:sp>
          <p:nvSpPr>
            <p:cNvPr id="2" name="椭圆 1"/>
            <p:cNvSpPr/>
            <p:nvPr/>
          </p:nvSpPr>
          <p:spPr>
            <a:xfrm>
              <a:off x="2189164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55839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45956" y="2951957"/>
            <a:ext cx="696912" cy="696912"/>
            <a:chOff x="5475288" y="2951957"/>
            <a:chExt cx="696912" cy="696912"/>
          </a:xfrm>
        </p:grpSpPr>
        <p:sp>
          <p:nvSpPr>
            <p:cNvPr id="3" name="椭圆 2"/>
            <p:cNvSpPr/>
            <p:nvPr/>
          </p:nvSpPr>
          <p:spPr>
            <a:xfrm>
              <a:off x="5475288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41963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11378" y="2951957"/>
            <a:ext cx="696912" cy="696912"/>
            <a:chOff x="8761413" y="2951957"/>
            <a:chExt cx="696912" cy="696912"/>
          </a:xfrm>
        </p:grpSpPr>
        <p:sp>
          <p:nvSpPr>
            <p:cNvPr id="4" name="椭圆 3"/>
            <p:cNvSpPr/>
            <p:nvPr/>
          </p:nvSpPr>
          <p:spPr>
            <a:xfrm>
              <a:off x="8761413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28088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05336" y="3766492"/>
            <a:ext cx="2359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在线学习时间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2364" y="3766492"/>
            <a:ext cx="3093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在线期末考试时间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3449" y="3766492"/>
            <a:ext cx="255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在线补考时间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1525" y="4452044"/>
            <a:ext cx="3532188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2244" y="4452044"/>
            <a:ext cx="3533775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33757" y="4647992"/>
            <a:ext cx="353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6800" y="16240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时间说明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703820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316481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0915" y="739775"/>
            <a:ext cx="53168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请务必重视</a:t>
            </a:r>
          </a:p>
        </p:txBody>
      </p:sp>
      <p:pic>
        <p:nvPicPr>
          <p:cNvPr id="3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24" y="413586"/>
            <a:ext cx="2113494" cy="6206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9410" y="2077085"/>
            <a:ext cx="11619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同学们记得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登录学习</a:t>
            </a:r>
            <a:endParaRPr lang="en-US" altLang="zh-CN" sz="8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新学期，奖励多多！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52653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710272" y="993917"/>
            <a:ext cx="2771457" cy="923330"/>
            <a:chOff x="4391343" y="436933"/>
            <a:chExt cx="2771457" cy="923330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4391343" y="436933"/>
              <a:ext cx="82105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90498" y="596325"/>
              <a:ext cx="1872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登录问题</a:t>
              </a:r>
            </a:p>
          </p:txBody>
        </p:sp>
      </p:grpSp>
      <p:sp>
        <p:nvSpPr>
          <p:cNvPr id="6" name="等腰三角形 5"/>
          <p:cNvSpPr/>
          <p:nvPr/>
        </p:nvSpPr>
        <p:spPr>
          <a:xfrm rot="10800000">
            <a:off x="5827486" y="0"/>
            <a:ext cx="537028" cy="4369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90916" y="2854780"/>
            <a:ext cx="1897742" cy="1897740"/>
            <a:chOff x="1328058" y="3211968"/>
            <a:chExt cx="1897742" cy="1897740"/>
          </a:xfrm>
        </p:grpSpPr>
        <p:sp>
          <p:nvSpPr>
            <p:cNvPr id="11" name="椭圆 10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新用户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87506" y="2854780"/>
            <a:ext cx="1897742" cy="1897740"/>
            <a:chOff x="1328058" y="3211968"/>
            <a:chExt cx="1897742" cy="1897740"/>
          </a:xfrm>
        </p:grpSpPr>
        <p:sp>
          <p:nvSpPr>
            <p:cNvPr id="17" name="椭圆 16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老用户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8386308" y="2854780"/>
            <a:ext cx="1897742" cy="1897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760051" y="3303822"/>
            <a:ext cx="115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endParaRPr lang="en-US" altLang="zh-CN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23" name="椭圆 22"/>
          <p:cNvSpPr/>
          <p:nvPr/>
        </p:nvSpPr>
        <p:spPr>
          <a:xfrm>
            <a:off x="492312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221930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 descr="教育的力量白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600" y="2777621"/>
            <a:ext cx="5130800" cy="130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557337" y="4113059"/>
            <a:ext cx="10634663" cy="2744942"/>
          </a:xfrm>
          <a:prstGeom prst="triangle">
            <a:avLst>
              <a:gd name="adj" fmla="val 100000"/>
            </a:avLst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138" y="2148116"/>
            <a:ext cx="2951680" cy="409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1000874" y="2148116"/>
            <a:ext cx="51316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0760" y="3737610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00000">
            <a:off x="-182562" y="-619004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10379342" y="5226572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013" y="2490040"/>
            <a:ext cx="2682875" cy="36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2802" y="2473212"/>
            <a:ext cx="2692400" cy="366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1346799" y="2572572"/>
            <a:ext cx="2781300" cy="3062656"/>
            <a:chOff x="1593997" y="2707753"/>
            <a:chExt cx="2781300" cy="3062656"/>
          </a:xfrm>
        </p:grpSpPr>
        <p:sp>
          <p:nvSpPr>
            <p:cNvPr id="7" name="文本框 6"/>
            <p:cNvSpPr txBox="1"/>
            <p:nvPr/>
          </p:nvSpPr>
          <p:spPr>
            <a:xfrm>
              <a:off x="1593997" y="2707753"/>
              <a:ext cx="2692400" cy="85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登录后会出现认证自己姓名姓氏的界面。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997" y="3677528"/>
              <a:ext cx="27813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认证姓氏后需绑定手机号码和邮箱等其他信息。</a:t>
              </a:r>
              <a:r>
                <a:rPr lang="zh-CN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（请绑定正常使用的手机和邮箱，以便接收通知和寻回密码）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96229"/>
            <a:ext cx="12192000" cy="2561771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2" y="2237779"/>
            <a:ext cx="8321040" cy="3961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2" name="矩形 1"/>
          <p:cNvSpPr/>
          <p:nvPr/>
        </p:nvSpPr>
        <p:spPr>
          <a:xfrm>
            <a:off x="1862682" y="1657369"/>
            <a:ext cx="789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</a:p>
        </p:txBody>
      </p:sp>
      <p:sp>
        <p:nvSpPr>
          <p:cNvPr id="3" name="矩形 2"/>
          <p:cNvSpPr/>
          <p:nvPr/>
        </p:nvSpPr>
        <p:spPr>
          <a:xfrm>
            <a:off x="6690360" y="4800600"/>
            <a:ext cx="1165860" cy="42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609600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60163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142" y="1918328"/>
            <a:ext cx="3569524" cy="502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5028"/>
          <a:stretch>
            <a:fillRect/>
          </a:stretch>
        </p:blipFill>
        <p:spPr>
          <a:xfrm>
            <a:off x="8279231" y="1916113"/>
            <a:ext cx="3217444" cy="4918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95325" y="1907817"/>
            <a:ext cx="330925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558" y="38817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508500"/>
            <a:ext cx="12192000" cy="234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35480" y="1462656"/>
            <a:ext cx="817544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2" y="2180590"/>
            <a:ext cx="8321040" cy="396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2" name="矩形 1"/>
          <p:cNvSpPr/>
          <p:nvPr/>
        </p:nvSpPr>
        <p:spPr>
          <a:xfrm>
            <a:off x="6718300" y="4699000"/>
            <a:ext cx="1130300" cy="4572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"/>
  <p:tag name="KSO_WM_SLIDE_INDEX" val="3"/>
  <p:tag name="KSO_WM_SLIDE_ITEM_CNT" val="0"/>
  <p:tag name="KSO_WM_SLIDE_TYPE" val="text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宽屏</PresentationFormat>
  <Paragraphs>167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Impact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DELL</cp:lastModifiedBy>
  <cp:revision>404</cp:revision>
  <dcterms:created xsi:type="dcterms:W3CDTF">2018-02-27T07:30:00Z</dcterms:created>
  <dcterms:modified xsi:type="dcterms:W3CDTF">2022-08-19T00:57:40Z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